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notesSlides/notesSlide4.xml" ContentType="application/vnd.openxmlformats-officedocument.presentationml.notesSlide+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328" r:id="rId2"/>
    <p:sldId id="329" r:id="rId3"/>
    <p:sldId id="323" r:id="rId4"/>
    <p:sldId id="330" r:id="rId5"/>
    <p:sldId id="331" r:id="rId6"/>
    <p:sldId id="332" r:id="rId7"/>
    <p:sldId id="333" r:id="rId8"/>
    <p:sldId id="334" r:id="rId9"/>
    <p:sldId id="342" r:id="rId10"/>
    <p:sldId id="293" r:id="rId11"/>
    <p:sldId id="297" r:id="rId12"/>
    <p:sldId id="299" r:id="rId13"/>
    <p:sldId id="338" r:id="rId14"/>
    <p:sldId id="339" r:id="rId15"/>
    <p:sldId id="310" r:id="rId16"/>
    <p:sldId id="312" r:id="rId17"/>
    <p:sldId id="341" r:id="rId18"/>
    <p:sldId id="313" r:id="rId19"/>
    <p:sldId id="314" r:id="rId20"/>
    <p:sldId id="345" r:id="rId21"/>
    <p:sldId id="306" r:id="rId22"/>
    <p:sldId id="344" r:id="rId23"/>
    <p:sldId id="343" r:id="rId24"/>
    <p:sldId id="340" r:id="rId25"/>
    <p:sldId id="346" r:id="rId26"/>
    <p:sldId id="347" r:id="rId27"/>
    <p:sldId id="348" r:id="rId28"/>
    <p:sldId id="349" r:id="rId29"/>
    <p:sldId id="350" r:id="rId30"/>
    <p:sldId id="351" r:id="rId31"/>
    <p:sldId id="352" r:id="rId32"/>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800080"/>
    <a:srgbClr val="724D27"/>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snapToObjects="1">
      <p:cViewPr varScale="1">
        <p:scale>
          <a:sx n="110" d="100"/>
          <a:sy n="110" d="100"/>
        </p:scale>
        <p:origin x="1650" y="10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LMFS\DATA\SHARED\DOShare\Annual%20Meeting\2017\Reports%20for%20Annual%20Mtg%20Book.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6.xlsx"/></Relationships>
</file>

<file path=ppt/charts/_rels/chart12.xml.rels><?xml version="1.0" encoding="UTF-8" standalone="yes"?>
<Relationships xmlns="http://schemas.openxmlformats.org/package/2006/relationships"><Relationship Id="rId2" Type="http://schemas.openxmlformats.org/officeDocument/2006/relationships/oleObject" Target="Workbook3"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Workbook3"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Workbook3"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7.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8.xlsx"/></Relationships>
</file>

<file path=ppt/charts/_rels/chart2.xml.rels><?xml version="1.0" encoding="UTF-8" standalone="yes"?>
<Relationships xmlns="http://schemas.openxmlformats.org/package/2006/relationships"><Relationship Id="rId2" Type="http://schemas.openxmlformats.org/officeDocument/2006/relationships/oleObject" Target="Workbook3"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oleObject" Target="Workbook3"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LMFS\DATA\SHARED\DOShare\Annual%20Meeting\2017\Reports%20for%20Annual%20Mtg%20Book.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LMFS\DATA\SHARED\DOShare\Annual%20Meeting\2017\Reports%20for%20Annual%20Mtg%20Boo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rgbClr val="0070C0"/>
                </a:solidFill>
                <a:latin typeface="+mn-lt"/>
                <a:ea typeface="+mn-ea"/>
                <a:cs typeface="+mn-cs"/>
              </a:defRPr>
            </a:pPr>
            <a:r>
              <a:rPr lang="en-US" sz="1600" b="1" i="0" baseline="0">
                <a:solidFill>
                  <a:srgbClr val="0070C0"/>
                </a:solidFill>
              </a:rPr>
              <a:t>General Fund Revenues</a:t>
            </a: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0070C0"/>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3A00-4AF9-8287-22EE12CC1FB1}"/>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3A00-4AF9-8287-22EE12CC1FB1}"/>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3A00-4AF9-8287-22EE12CC1FB1}"/>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3A00-4AF9-8287-22EE12CC1FB1}"/>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3A00-4AF9-8287-22EE12CC1FB1}"/>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3A00-4AF9-8287-22EE12CC1FB1}"/>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3A00-4AF9-8287-22EE12CC1FB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'Sheet9 (2)'!$A$3:$A$9</c:f>
              <c:strCache>
                <c:ptCount val="7"/>
                <c:pt idx="0">
                  <c:v>Property Taxes</c:v>
                </c:pt>
                <c:pt idx="1">
                  <c:v>Local Sources</c:v>
                </c:pt>
                <c:pt idx="2">
                  <c:v>School Districts Within Wisconsin</c:v>
                </c:pt>
                <c:pt idx="3">
                  <c:v>General Aid</c:v>
                </c:pt>
                <c:pt idx="4">
                  <c:v>Other State Sources</c:v>
                </c:pt>
                <c:pt idx="5">
                  <c:v>Federal Sources</c:v>
                </c:pt>
                <c:pt idx="6">
                  <c:v>Other Revenues</c:v>
                </c:pt>
              </c:strCache>
            </c:strRef>
          </c:cat>
          <c:val>
            <c:numRef>
              <c:f>'Sheet9 (2)'!$B$3:$B$9</c:f>
              <c:numCache>
                <c:formatCode>"$"#,##0.00</c:formatCode>
                <c:ptCount val="7"/>
                <c:pt idx="0">
                  <c:v>6546483</c:v>
                </c:pt>
                <c:pt idx="1">
                  <c:v>207500</c:v>
                </c:pt>
                <c:pt idx="2">
                  <c:v>790160</c:v>
                </c:pt>
                <c:pt idx="3">
                  <c:v>8037009</c:v>
                </c:pt>
                <c:pt idx="4">
                  <c:v>1085146</c:v>
                </c:pt>
                <c:pt idx="5">
                  <c:v>132990</c:v>
                </c:pt>
                <c:pt idx="6">
                  <c:v>50000</c:v>
                </c:pt>
              </c:numCache>
            </c:numRef>
          </c:val>
          <c:extLst xmlns:c16r2="http://schemas.microsoft.com/office/drawing/2015/06/chart">
            <c:ext xmlns:c16="http://schemas.microsoft.com/office/drawing/2014/chart" uri="{C3380CC4-5D6E-409C-BE32-E72D297353CC}">
              <c16:uniqueId val="{0000000E-3A00-4AF9-8287-22EE12CC1FB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52A-4FC4-97FC-68B482042C6B}"/>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B52A-4FC4-97FC-68B482042C6B}"/>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B52A-4FC4-97FC-68B482042C6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Sheet6!$A$1:$A$3</c:f>
              <c:strCache>
                <c:ptCount val="3"/>
                <c:pt idx="0">
                  <c:v>410 000  Inter-fund Transfers</c:v>
                </c:pt>
                <c:pt idx="1">
                  <c:v>430 000  Instructional Service Payments</c:v>
                </c:pt>
                <c:pt idx="2">
                  <c:v>490 000  Other Non-Program Transactions</c:v>
                </c:pt>
              </c:strCache>
            </c:strRef>
          </c:cat>
          <c:val>
            <c:numRef>
              <c:f>Sheet6!$B$1:$B$3</c:f>
              <c:numCache>
                <c:formatCode>"$"#,##0.00</c:formatCode>
                <c:ptCount val="3"/>
                <c:pt idx="0">
                  <c:v>1995984</c:v>
                </c:pt>
                <c:pt idx="1">
                  <c:v>1041599</c:v>
                </c:pt>
              </c:numCache>
            </c:numRef>
          </c:val>
          <c:extLst xmlns:c16r2="http://schemas.microsoft.com/office/drawing/2015/06/chart">
            <c:ext xmlns:c16="http://schemas.microsoft.com/office/drawing/2014/chart" uri="{C3380CC4-5D6E-409C-BE32-E72D297353CC}">
              <c16:uniqueId val="{00000006-B52A-4FC4-97FC-68B482042C6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1"/>
          <c:showCatName val="0"/>
          <c:showSerName val="0"/>
          <c:showPercent val="0"/>
          <c:showBubbleSize val="0"/>
          <c:showLeaderLines val="0"/>
        </c:dLbls>
        <c:firstSliceAng val="0"/>
      </c:pieChart>
    </c:plotArea>
    <c:legend>
      <c:legendPos val="r"/>
      <c:layout>
        <c:manualLayout>
          <c:xMode val="edge"/>
          <c:yMode val="edge"/>
          <c:x val="0.66197318157012497"/>
          <c:y val="0.143635280827692"/>
          <c:w val="0.324825498297861"/>
          <c:h val="0.66861157736426202"/>
        </c:manualLayout>
      </c:layout>
      <c:overlay val="0"/>
      <c:txPr>
        <a:bodyPr/>
        <a:lstStyle/>
        <a:p>
          <a:pPr>
            <a:defRPr sz="1600" b="1">
              <a:latin typeface="Century Gothic"/>
              <a:cs typeface="Century Gothic"/>
            </a:defRPr>
          </a:pPr>
          <a:endParaRPr lang="en-US"/>
        </a:p>
      </c:txPr>
    </c:legend>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1"/>
          <c:showCatName val="0"/>
          <c:showSerName val="0"/>
          <c:showPercent val="0"/>
          <c:showBubbleSize val="0"/>
          <c:showLeaderLines val="0"/>
        </c:dLbls>
        <c:firstSliceAng val="0"/>
      </c:pieChart>
    </c:plotArea>
    <c:legend>
      <c:legendPos val="r"/>
      <c:layout>
        <c:manualLayout>
          <c:xMode val="edge"/>
          <c:yMode val="edge"/>
          <c:x val="0.66197318157012497"/>
          <c:y val="0.143635280827692"/>
          <c:w val="0.324825498297861"/>
          <c:h val="0.66861157736426202"/>
        </c:manualLayout>
      </c:layout>
      <c:overlay val="0"/>
      <c:txPr>
        <a:bodyPr/>
        <a:lstStyle/>
        <a:p>
          <a:pPr>
            <a:defRPr sz="1600" b="1">
              <a:latin typeface="Century Gothic"/>
              <a:cs typeface="Century Gothic"/>
            </a:defRPr>
          </a:pPr>
          <a:endParaRPr lang="en-US"/>
        </a:p>
      </c:txPr>
    </c:legend>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1"/>
          <c:showCatName val="0"/>
          <c:showSerName val="0"/>
          <c:showPercent val="0"/>
          <c:showBubbleSize val="0"/>
          <c:showLeaderLines val="0"/>
        </c:dLbls>
        <c:firstSliceAng val="0"/>
      </c:pieChart>
    </c:plotArea>
    <c:legend>
      <c:legendPos val="r"/>
      <c:layout>
        <c:manualLayout>
          <c:xMode val="edge"/>
          <c:yMode val="edge"/>
          <c:x val="0.66197318157012497"/>
          <c:y val="0.143635280827692"/>
          <c:w val="0.324825498297861"/>
          <c:h val="0.66861157736426202"/>
        </c:manualLayout>
      </c:layout>
      <c:overlay val="0"/>
      <c:txPr>
        <a:bodyPr/>
        <a:lstStyle/>
        <a:p>
          <a:pPr>
            <a:defRPr sz="1600" b="1">
              <a:latin typeface="Century Gothic"/>
              <a:cs typeface="Century Gothic"/>
            </a:defRPr>
          </a:pPr>
          <a:endParaRPr lang="en-US"/>
        </a:p>
      </c:txPr>
    </c:legend>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10 Year Tax</a:t>
            </a:r>
            <a:r>
              <a:rPr lang="en-US" baseline="0"/>
              <a:t> Levy History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Sheet7!$A$1:$L$1</c:f>
              <c:strCache>
                <c:ptCount val="12"/>
                <c:pt idx="0">
                  <c:v>2007-08</c:v>
                </c:pt>
                <c:pt idx="1">
                  <c:v>2008-09</c:v>
                </c:pt>
                <c:pt idx="2">
                  <c:v>2009-10</c:v>
                </c:pt>
                <c:pt idx="3">
                  <c:v>2010-11</c:v>
                </c:pt>
                <c:pt idx="4">
                  <c:v>2011-12</c:v>
                </c:pt>
                <c:pt idx="5">
                  <c:v>2012-13</c:v>
                </c:pt>
                <c:pt idx="6">
                  <c:v>2013-14</c:v>
                </c:pt>
                <c:pt idx="7">
                  <c:v>2014-15</c:v>
                </c:pt>
                <c:pt idx="8">
                  <c:v>2015-16</c:v>
                </c:pt>
                <c:pt idx="9">
                  <c:v>2016-17</c:v>
                </c:pt>
                <c:pt idx="10">
                  <c:v>2017-18</c:v>
                </c:pt>
                <c:pt idx="11">
                  <c:v>2018-19</c:v>
                </c:pt>
              </c:strCache>
            </c:strRef>
          </c:cat>
          <c:val>
            <c:numRef>
              <c:f>Sheet7!$A$2:$L$2</c:f>
              <c:numCache>
                <c:formatCode>"$"#,##0.00</c:formatCode>
                <c:ptCount val="12"/>
                <c:pt idx="0">
                  <c:v>6008991</c:v>
                </c:pt>
                <c:pt idx="1">
                  <c:v>8046560</c:v>
                </c:pt>
                <c:pt idx="2">
                  <c:v>8026098</c:v>
                </c:pt>
                <c:pt idx="3">
                  <c:v>8409964</c:v>
                </c:pt>
                <c:pt idx="4">
                  <c:v>8358575</c:v>
                </c:pt>
                <c:pt idx="5">
                  <c:v>9090689</c:v>
                </c:pt>
                <c:pt idx="6">
                  <c:v>9094559</c:v>
                </c:pt>
                <c:pt idx="7">
                  <c:v>9132835</c:v>
                </c:pt>
                <c:pt idx="8">
                  <c:v>9246062</c:v>
                </c:pt>
                <c:pt idx="9">
                  <c:v>9030899</c:v>
                </c:pt>
                <c:pt idx="10">
                  <c:v>9149661</c:v>
                </c:pt>
                <c:pt idx="11">
                  <c:v>9199106</c:v>
                </c:pt>
              </c:numCache>
            </c:numRef>
          </c:val>
          <c:smooth val="0"/>
          <c:extLst xmlns:c16r2="http://schemas.microsoft.com/office/drawing/2015/06/chart">
            <c:ext xmlns:c16="http://schemas.microsoft.com/office/drawing/2014/chart" uri="{C3380CC4-5D6E-409C-BE32-E72D297353CC}">
              <c16:uniqueId val="{00000000-7471-4633-B72C-1E20FA89A8C5}"/>
            </c:ext>
          </c:extLst>
        </c:ser>
        <c:dLbls>
          <c:showLegendKey val="0"/>
          <c:showVal val="0"/>
          <c:showCatName val="0"/>
          <c:showSerName val="0"/>
          <c:showPercent val="0"/>
          <c:showBubbleSize val="0"/>
        </c:dLbls>
        <c:marker val="1"/>
        <c:smooth val="0"/>
        <c:axId val="369793600"/>
        <c:axId val="211810576"/>
      </c:lineChart>
      <c:catAx>
        <c:axId val="36979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810576"/>
        <c:crosses val="autoZero"/>
        <c:auto val="1"/>
        <c:lblAlgn val="ctr"/>
        <c:lblOffset val="100"/>
        <c:noMultiLvlLbl val="0"/>
      </c:catAx>
      <c:valAx>
        <c:axId val="21181057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9793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10 Year History</a:t>
            </a:r>
            <a:r>
              <a:rPr lang="en-US" baseline="0"/>
              <a:t> </a:t>
            </a:r>
            <a:r>
              <a:rPr lang="en-US"/>
              <a:t>Mill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Sheet8!$A$2</c:f>
              <c:strCache>
                <c:ptCount val="1"/>
                <c:pt idx="0">
                  <c:v>Mill Rate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Sheet8!$B$1:$M$1</c:f>
              <c:strCache>
                <c:ptCount val="12"/>
                <c:pt idx="0">
                  <c:v>2007-08</c:v>
                </c:pt>
                <c:pt idx="1">
                  <c:v>2008-09</c:v>
                </c:pt>
                <c:pt idx="2">
                  <c:v>2009-10</c:v>
                </c:pt>
                <c:pt idx="3">
                  <c:v>2010-11</c:v>
                </c:pt>
                <c:pt idx="4">
                  <c:v>2011-12</c:v>
                </c:pt>
                <c:pt idx="5">
                  <c:v>2012-13</c:v>
                </c:pt>
                <c:pt idx="6">
                  <c:v>2013-14</c:v>
                </c:pt>
                <c:pt idx="7">
                  <c:v>2014-15</c:v>
                </c:pt>
                <c:pt idx="8">
                  <c:v>2015-16</c:v>
                </c:pt>
                <c:pt idx="9">
                  <c:v>2016-17</c:v>
                </c:pt>
                <c:pt idx="10">
                  <c:v>2017-18</c:v>
                </c:pt>
                <c:pt idx="11">
                  <c:v>2018-19</c:v>
                </c:pt>
              </c:strCache>
            </c:strRef>
          </c:cat>
          <c:val>
            <c:numRef>
              <c:f>Sheet8!$B$2:$M$2</c:f>
              <c:numCache>
                <c:formatCode>0.00</c:formatCode>
                <c:ptCount val="12"/>
                <c:pt idx="0">
                  <c:v>6.79</c:v>
                </c:pt>
                <c:pt idx="1">
                  <c:v>8.89</c:v>
                </c:pt>
                <c:pt idx="2">
                  <c:v>8.9</c:v>
                </c:pt>
                <c:pt idx="3">
                  <c:v>9.64</c:v>
                </c:pt>
                <c:pt idx="4">
                  <c:v>9.51</c:v>
                </c:pt>
                <c:pt idx="5">
                  <c:v>10.76</c:v>
                </c:pt>
                <c:pt idx="6">
                  <c:v>10.76</c:v>
                </c:pt>
                <c:pt idx="7">
                  <c:v>10.38</c:v>
                </c:pt>
                <c:pt idx="8">
                  <c:v>10.54</c:v>
                </c:pt>
                <c:pt idx="9">
                  <c:v>10.039999999999999</c:v>
                </c:pt>
                <c:pt idx="10">
                  <c:v>9.51</c:v>
                </c:pt>
                <c:pt idx="11">
                  <c:v>9.56</c:v>
                </c:pt>
              </c:numCache>
            </c:numRef>
          </c:val>
          <c:smooth val="0"/>
          <c:extLst xmlns:c16r2="http://schemas.microsoft.com/office/drawing/2015/06/chart">
            <c:ext xmlns:c16="http://schemas.microsoft.com/office/drawing/2014/chart" uri="{C3380CC4-5D6E-409C-BE32-E72D297353CC}">
              <c16:uniqueId val="{00000000-44F4-415B-9990-FBD427761264}"/>
            </c:ext>
          </c:extLst>
        </c:ser>
        <c:ser>
          <c:idx val="1"/>
          <c:order val="1"/>
          <c:tx>
            <c:strRef>
              <c:f>Sheet8!$A$3</c:f>
              <c:strCache>
                <c:ptCount val="1"/>
                <c:pt idx="0">
                  <c:v>State Average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Sheet8!$B$1:$M$1</c:f>
              <c:strCache>
                <c:ptCount val="12"/>
                <c:pt idx="0">
                  <c:v>2007-08</c:v>
                </c:pt>
                <c:pt idx="1">
                  <c:v>2008-09</c:v>
                </c:pt>
                <c:pt idx="2">
                  <c:v>2009-10</c:v>
                </c:pt>
                <c:pt idx="3">
                  <c:v>2010-11</c:v>
                </c:pt>
                <c:pt idx="4">
                  <c:v>2011-12</c:v>
                </c:pt>
                <c:pt idx="5">
                  <c:v>2012-13</c:v>
                </c:pt>
                <c:pt idx="6">
                  <c:v>2013-14</c:v>
                </c:pt>
                <c:pt idx="7">
                  <c:v>2014-15</c:v>
                </c:pt>
                <c:pt idx="8">
                  <c:v>2015-16</c:v>
                </c:pt>
                <c:pt idx="9">
                  <c:v>2016-17</c:v>
                </c:pt>
                <c:pt idx="10">
                  <c:v>2017-18</c:v>
                </c:pt>
                <c:pt idx="11">
                  <c:v>2018-19</c:v>
                </c:pt>
              </c:strCache>
            </c:strRef>
          </c:cat>
          <c:val>
            <c:numRef>
              <c:f>Sheet8!$B$3:$M$3</c:f>
              <c:numCache>
                <c:formatCode>0.00</c:formatCode>
                <c:ptCount val="12"/>
                <c:pt idx="0">
                  <c:v>8.4499999999999993</c:v>
                </c:pt>
                <c:pt idx="1">
                  <c:v>8.61</c:v>
                </c:pt>
                <c:pt idx="2">
                  <c:v>9.18</c:v>
                </c:pt>
                <c:pt idx="3">
                  <c:v>9.8000000000000007</c:v>
                </c:pt>
                <c:pt idx="4">
                  <c:v>9.8800000000000008</c:v>
                </c:pt>
                <c:pt idx="5">
                  <c:v>10.210000000000001</c:v>
                </c:pt>
                <c:pt idx="6">
                  <c:v>10.37</c:v>
                </c:pt>
                <c:pt idx="7">
                  <c:v>10.26</c:v>
                </c:pt>
                <c:pt idx="8">
                  <c:v>10.25</c:v>
                </c:pt>
                <c:pt idx="9">
                  <c:v>9.9700000000000006</c:v>
                </c:pt>
                <c:pt idx="10">
                  <c:v>9.7899999999999991</c:v>
                </c:pt>
              </c:numCache>
            </c:numRef>
          </c:val>
          <c:smooth val="0"/>
          <c:extLst xmlns:c16r2="http://schemas.microsoft.com/office/drawing/2015/06/chart">
            <c:ext xmlns:c16="http://schemas.microsoft.com/office/drawing/2014/chart" uri="{C3380CC4-5D6E-409C-BE32-E72D297353CC}">
              <c16:uniqueId val="{00000001-44F4-415B-9990-FBD427761264}"/>
            </c:ext>
          </c:extLst>
        </c:ser>
        <c:dLbls>
          <c:showLegendKey val="0"/>
          <c:showVal val="0"/>
          <c:showCatName val="0"/>
          <c:showSerName val="0"/>
          <c:showPercent val="0"/>
          <c:showBubbleSize val="0"/>
        </c:dLbls>
        <c:marker val="1"/>
        <c:smooth val="0"/>
        <c:axId val="377239072"/>
        <c:axId val="377239632"/>
      </c:lineChart>
      <c:catAx>
        <c:axId val="37723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7239632"/>
        <c:crosses val="autoZero"/>
        <c:auto val="1"/>
        <c:lblAlgn val="ctr"/>
        <c:lblOffset val="100"/>
        <c:noMultiLvlLbl val="0"/>
      </c:catAx>
      <c:valAx>
        <c:axId val="3772396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723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1"/>
          <c:showCatName val="0"/>
          <c:showSerName val="0"/>
          <c:showPercent val="0"/>
          <c:showBubbleSize val="0"/>
          <c:showLeaderLines val="0"/>
        </c:dLbls>
        <c:firstSliceAng val="0"/>
      </c:pieChart>
    </c:plotArea>
    <c:legend>
      <c:legendPos val="r"/>
      <c:overlay val="0"/>
      <c:txPr>
        <a:bodyPr/>
        <a:lstStyle/>
        <a:p>
          <a:pPr>
            <a:defRPr sz="1800" b="1">
              <a:latin typeface="Century Gothic"/>
              <a:cs typeface="Century Gothic"/>
            </a:defRPr>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0D97-4B8C-957C-827015B5D33C}"/>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0D97-4B8C-957C-827015B5D33C}"/>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0D97-4B8C-957C-827015B5D33C}"/>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0D97-4B8C-957C-827015B5D33C}"/>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0D97-4B8C-957C-827015B5D33C}"/>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0D97-4B8C-957C-827015B5D33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110 000  Undifferentiated Curriculum</c:v>
                </c:pt>
                <c:pt idx="1">
                  <c:v>120 000  Regular Curriculum</c:v>
                </c:pt>
                <c:pt idx="2">
                  <c:v>130 000  Vocational Curriculum</c:v>
                </c:pt>
                <c:pt idx="3">
                  <c:v>140 000  Physical Curriculum</c:v>
                </c:pt>
                <c:pt idx="4">
                  <c:v>160 000  Co-Curricular Activities</c:v>
                </c:pt>
                <c:pt idx="5">
                  <c:v>170 000  Other Special Needs</c:v>
                </c:pt>
              </c:strCache>
            </c:strRef>
          </c:cat>
          <c:val>
            <c:numRef>
              <c:f>Sheet1!$B$2:$B$7</c:f>
              <c:numCache>
                <c:formatCode>_("$"* #,##0.00_);_("$"* \(#,##0.00\);_("$"* "-"??_);_(@_)</c:formatCode>
                <c:ptCount val="6"/>
                <c:pt idx="0">
                  <c:v>2416438</c:v>
                </c:pt>
                <c:pt idx="1">
                  <c:v>3702967</c:v>
                </c:pt>
                <c:pt idx="2">
                  <c:v>560007</c:v>
                </c:pt>
                <c:pt idx="3">
                  <c:v>360617</c:v>
                </c:pt>
                <c:pt idx="4">
                  <c:v>312056</c:v>
                </c:pt>
                <c:pt idx="5">
                  <c:v>71245</c:v>
                </c:pt>
              </c:numCache>
            </c:numRef>
          </c:val>
          <c:extLst xmlns:c16r2="http://schemas.microsoft.com/office/drawing/2015/06/chart">
            <c:ext xmlns:c16="http://schemas.microsoft.com/office/drawing/2014/chart" uri="{C3380CC4-5D6E-409C-BE32-E72D297353CC}">
              <c16:uniqueId val="{0000000C-0D97-4B8C-957C-827015B5D33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1"/>
          <c:showCatName val="0"/>
          <c:showSerName val="0"/>
          <c:showPercent val="0"/>
          <c:showBubbleSize val="0"/>
          <c:showLeaderLines val="0"/>
        </c:dLbls>
        <c:firstSliceAng val="0"/>
      </c:pieChart>
    </c:plotArea>
    <c:legend>
      <c:legendPos val="r"/>
      <c:layout>
        <c:manualLayout>
          <c:xMode val="edge"/>
          <c:yMode val="edge"/>
          <c:x val="0.62196472336653297"/>
          <c:y val="4.82932444831441E-2"/>
          <c:w val="0.36479024352088402"/>
          <c:h val="0.90341325538404604"/>
        </c:manualLayout>
      </c:layout>
      <c:overlay val="0"/>
      <c:txPr>
        <a:bodyPr/>
        <a:lstStyle/>
        <a:p>
          <a:pPr>
            <a:defRPr sz="1000" b="1">
              <a:latin typeface="Century Gothic"/>
              <a:cs typeface="Century Gothic"/>
            </a:defRPr>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472222222222221"/>
          <c:y val="0.22453703703703703"/>
          <c:w val="0.46388888888888891"/>
          <c:h val="0.77314814814814814"/>
        </c:manualLayout>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65D1-4365-8F9C-9F53E25613C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65D1-4365-8F9C-9F53E25613C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65D1-4365-8F9C-9F53E25613C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65D1-4365-8F9C-9F53E25613C9}"/>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65D1-4365-8F9C-9F53E25613C9}"/>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65D1-4365-8F9C-9F53E25613C9}"/>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65D1-4365-8F9C-9F53E25613C9}"/>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65D1-4365-8F9C-9F53E25613C9}"/>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65D1-4365-8F9C-9F53E25613C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Sheet3!$A$2:$A$10</c:f>
              <c:strCache>
                <c:ptCount val="9"/>
                <c:pt idx="0">
                  <c:v>210 000 Pupil Services</c:v>
                </c:pt>
                <c:pt idx="1">
                  <c:v>220 000  Instructional Staff Services</c:v>
                </c:pt>
                <c:pt idx="2">
                  <c:v>230 000  General Administration</c:v>
                </c:pt>
                <c:pt idx="3">
                  <c:v>240 000  School Building Administration</c:v>
                </c:pt>
                <c:pt idx="4">
                  <c:v>250 000  Business Administration</c:v>
                </c:pt>
                <c:pt idx="5">
                  <c:v>260 000  Central Services</c:v>
                </c:pt>
                <c:pt idx="6">
                  <c:v>270 000  Insurance &amp; Judgments</c:v>
                </c:pt>
                <c:pt idx="7">
                  <c:v>280 000  Debt Services</c:v>
                </c:pt>
                <c:pt idx="8">
                  <c:v>290 000  Other Support Services</c:v>
                </c:pt>
              </c:strCache>
            </c:strRef>
          </c:cat>
          <c:val>
            <c:numRef>
              <c:f>Sheet3!$B$2:$B$10</c:f>
              <c:numCache>
                <c:formatCode>#,##0.00_);[Red]\(#,##0.00\)</c:formatCode>
                <c:ptCount val="9"/>
                <c:pt idx="0">
                  <c:v>352682</c:v>
                </c:pt>
                <c:pt idx="1">
                  <c:v>1068693</c:v>
                </c:pt>
                <c:pt idx="2">
                  <c:v>361980</c:v>
                </c:pt>
                <c:pt idx="3">
                  <c:v>1086288</c:v>
                </c:pt>
                <c:pt idx="4">
                  <c:v>2621654</c:v>
                </c:pt>
                <c:pt idx="5">
                  <c:v>13000</c:v>
                </c:pt>
                <c:pt idx="6">
                  <c:v>160300</c:v>
                </c:pt>
                <c:pt idx="7">
                  <c:v>19405</c:v>
                </c:pt>
                <c:pt idx="8">
                  <c:v>704373</c:v>
                </c:pt>
              </c:numCache>
            </c:numRef>
          </c:val>
          <c:extLst xmlns:c16r2="http://schemas.microsoft.com/office/drawing/2015/06/chart">
            <c:ext xmlns:c16="http://schemas.microsoft.com/office/drawing/2014/chart" uri="{C3380CC4-5D6E-409C-BE32-E72D297353CC}">
              <c16:uniqueId val="{00000012-65D1-4365-8F9C-9F53E25613C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pPr>
              <a:defRPr/>
            </a:pPr>
            <a:fld id="{9A99F9DE-8B8B-44CE-841E-C5A1C4BAB453}" type="datetimeFigureOut">
              <a:rPr lang="en-US" altLang="en-US"/>
              <a:pPr>
                <a:defRPr/>
              </a:pPr>
              <a:t>7/23/2018</a:t>
            </a:fld>
            <a:endParaRPr lang="en-US" alt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C21ADFF7-B06B-41B9-A10B-26542677F39A}" type="slidenum">
              <a:rPr lang="en-US" altLang="en-US"/>
              <a:pPr/>
              <a:t>‹#›</a:t>
            </a:fld>
            <a:endParaRPr lang="en-US" altLang="en-US"/>
          </a:p>
        </p:txBody>
      </p:sp>
    </p:spTree>
    <p:extLst>
      <p:ext uri="{BB962C8B-B14F-4D97-AF65-F5344CB8AC3E}">
        <p14:creationId xmlns:p14="http://schemas.microsoft.com/office/powerpoint/2010/main" val="1188227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pPr>
              <a:defRPr/>
            </a:pPr>
            <a:fld id="{22E32FC1-2237-4EC3-B800-C6C56527E539}" type="datetimeFigureOut">
              <a:rPr lang="en-US" altLang="en-US"/>
              <a:pPr>
                <a:defRPr/>
              </a:pPr>
              <a:t>7/23/2018</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44AEC72E-B21C-457E-AA56-5BF93EAB9C22}" type="slidenum">
              <a:rPr lang="en-US" altLang="en-US"/>
              <a:pPr/>
              <a:t>‹#›</a:t>
            </a:fld>
            <a:endParaRPr lang="en-US" altLang="en-US"/>
          </a:p>
        </p:txBody>
      </p:sp>
    </p:spTree>
    <p:extLst>
      <p:ext uri="{BB962C8B-B14F-4D97-AF65-F5344CB8AC3E}">
        <p14:creationId xmlns:p14="http://schemas.microsoft.com/office/powerpoint/2010/main" val="231259583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3"/>
          <p:cNvSpPr>
            <a:spLocks noGrp="1" noChangeArrowheads="1"/>
          </p:cNvSpPr>
          <p:nvPr>
            <p:ph type="sldNum" sz="quarter" idx="5"/>
          </p:nvPr>
        </p:nvSpPr>
        <p:spPr/>
        <p:txBody>
          <a:bodyPr/>
          <a:lstStyle/>
          <a:p>
            <a:pPr>
              <a:defRPr/>
            </a:pPr>
            <a:fld id="{DCA4E86E-1EBC-4768-8491-108C3B477B24}" type="slidenum">
              <a:rPr lang="en-US" smtClean="0"/>
              <a:pPr>
                <a:defRPr/>
              </a:pPr>
              <a:t>1</a:t>
            </a:fld>
            <a:endParaRPr lang="en-US" smtClean="0"/>
          </a:p>
        </p:txBody>
      </p:sp>
      <p:sp>
        <p:nvSpPr>
          <p:cNvPr id="29699" name="Rectangle 2"/>
          <p:cNvSpPr>
            <a:spLocks noGrp="1" noRot="1" noChangeAspect="1" noChangeArrowheads="1" noTextEdit="1"/>
          </p:cNvSpPr>
          <p:nvPr>
            <p:ph type="sldImg"/>
          </p:nvPr>
        </p:nvSpPr>
        <p:spPr>
          <a:xfrm>
            <a:off x="1257300" y="711200"/>
            <a:ext cx="4962525" cy="3721100"/>
          </a:xfrm>
          <a:solidFill>
            <a:srgbClr val="FFFFFF"/>
          </a:solidFill>
          <a:ln/>
        </p:spPr>
      </p:sp>
      <p:sp>
        <p:nvSpPr>
          <p:cNvPr id="29700" name="Rectangle 3"/>
          <p:cNvSpPr>
            <a:spLocks noGrp="1" noChangeArrowheads="1"/>
          </p:cNvSpPr>
          <p:nvPr>
            <p:ph type="body" idx="1"/>
          </p:nvPr>
        </p:nvSpPr>
        <p:spPr>
          <a:xfrm>
            <a:off x="984919" y="4512231"/>
            <a:ext cx="5424838" cy="4273867"/>
          </a:xfrm>
          <a:solidFill>
            <a:srgbClr val="FFFFFF"/>
          </a:solidFill>
          <a:ln>
            <a:solidFill>
              <a:srgbClr val="000000"/>
            </a:solidFill>
          </a:ln>
        </p:spPr>
        <p:txBody>
          <a:bodyPr/>
          <a:lstStyle/>
          <a:p>
            <a:endParaRPr lang="en-US" smtClean="0"/>
          </a:p>
        </p:txBody>
      </p:sp>
    </p:spTree>
    <p:extLst>
      <p:ext uri="{BB962C8B-B14F-4D97-AF65-F5344CB8AC3E}">
        <p14:creationId xmlns:p14="http://schemas.microsoft.com/office/powerpoint/2010/main" val="62675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3"/>
          <p:cNvSpPr>
            <a:spLocks noGrp="1" noChangeArrowheads="1"/>
          </p:cNvSpPr>
          <p:nvPr>
            <p:ph type="sldNum" sz="quarter" idx="5"/>
          </p:nvPr>
        </p:nvSpPr>
        <p:spPr/>
        <p:txBody>
          <a:bodyPr/>
          <a:lstStyle/>
          <a:p>
            <a:pPr>
              <a:defRPr/>
            </a:pPr>
            <a:fld id="{A87007DA-EE7A-48BC-899C-572A5BDF393D}" type="slidenum">
              <a:rPr lang="en-US" smtClean="0"/>
              <a:pPr>
                <a:defRPr/>
              </a:pPr>
              <a:t>2</a:t>
            </a:fld>
            <a:endParaRPr lang="en-US" smtClean="0"/>
          </a:p>
        </p:txBody>
      </p:sp>
      <p:sp>
        <p:nvSpPr>
          <p:cNvPr id="30723" name="Rectangle 2"/>
          <p:cNvSpPr>
            <a:spLocks noGrp="1" noRot="1" noChangeAspect="1" noChangeArrowheads="1" noTextEdit="1"/>
          </p:cNvSpPr>
          <p:nvPr>
            <p:ph type="sldImg"/>
          </p:nvPr>
        </p:nvSpPr>
        <p:spPr>
          <a:xfrm>
            <a:off x="1257300" y="711200"/>
            <a:ext cx="4962525" cy="3721100"/>
          </a:xfrm>
          <a:solidFill>
            <a:srgbClr val="FFFFFF"/>
          </a:solidFill>
          <a:ln/>
        </p:spPr>
      </p:sp>
      <p:sp>
        <p:nvSpPr>
          <p:cNvPr id="30724" name="Rectangle 3"/>
          <p:cNvSpPr>
            <a:spLocks noGrp="1" noChangeArrowheads="1"/>
          </p:cNvSpPr>
          <p:nvPr>
            <p:ph type="body" idx="1"/>
          </p:nvPr>
        </p:nvSpPr>
        <p:spPr>
          <a:xfrm>
            <a:off x="984919" y="4512231"/>
            <a:ext cx="5424838" cy="4273867"/>
          </a:xfrm>
          <a:solidFill>
            <a:srgbClr val="FFFFFF"/>
          </a:solidFill>
          <a:ln>
            <a:solidFill>
              <a:srgbClr val="000000"/>
            </a:solidFill>
          </a:ln>
        </p:spPr>
        <p:txBody>
          <a:bodyPr/>
          <a:lstStyle/>
          <a:p>
            <a:endParaRPr lang="en-US" smtClean="0"/>
          </a:p>
        </p:txBody>
      </p:sp>
    </p:spTree>
    <p:extLst>
      <p:ext uri="{BB962C8B-B14F-4D97-AF65-F5344CB8AC3E}">
        <p14:creationId xmlns:p14="http://schemas.microsoft.com/office/powerpoint/2010/main" val="2323159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91179" indent="-291179">
              <a:spcBef>
                <a:spcPct val="0"/>
              </a:spcBef>
              <a:buFontTx/>
              <a:buChar char="•"/>
            </a:pPr>
            <a:r>
              <a:rPr lang="en-US" altLang="en-US" sz="1800">
                <a:solidFill>
                  <a:srgbClr val="0000FF"/>
                </a:solidFill>
                <a:latin typeface="Century Gothic" panose="020B0502020202020204" pitchFamily="34" charset="0"/>
              </a:rPr>
              <a:t>Fund 10 funds are</a:t>
            </a:r>
            <a:r>
              <a:rPr lang="en-US" altLang="en-US" smtClean="0">
                <a:solidFill>
                  <a:srgbClr val="0000FF"/>
                </a:solidFill>
                <a:latin typeface="Century Gothic" panose="020B0502020202020204" pitchFamily="34" charset="0"/>
              </a:rPr>
              <a:t> used to account for all financial transactions relating to the district's current operations, except for those required to be accounted for in other funds.</a:t>
            </a:r>
          </a:p>
          <a:p>
            <a:pPr marL="291179" indent="-291179">
              <a:spcBef>
                <a:spcPct val="0"/>
              </a:spcBef>
              <a:buFontTx/>
              <a:buChar char="•"/>
            </a:pPr>
            <a:r>
              <a:rPr lang="en-US" altLang="en-US" smtClean="0">
                <a:solidFill>
                  <a:srgbClr val="FF0000"/>
                </a:solidFill>
                <a:latin typeface="Century Gothic" panose="020B0502020202020204" pitchFamily="34" charset="0"/>
              </a:rPr>
              <a:t>Fund 20 is used to account for the excess cost of providing special education and related services for students with disabilities during the regular school year or extended school year.</a:t>
            </a:r>
          </a:p>
          <a:p>
            <a:pPr marL="291179" indent="-291179">
              <a:spcBef>
                <a:spcPct val="0"/>
              </a:spcBef>
              <a:buFontTx/>
              <a:buChar char="•"/>
            </a:pPr>
            <a:r>
              <a:rPr lang="en-US" altLang="en-US" sz="1800">
                <a:solidFill>
                  <a:srgbClr val="008000"/>
                </a:solidFill>
                <a:latin typeface="Century Gothic" panose="020B0502020202020204" pitchFamily="34" charset="0"/>
              </a:rPr>
              <a:t>Fund 30</a:t>
            </a:r>
            <a:r>
              <a:rPr lang="en-US" altLang="en-US" smtClean="0">
                <a:solidFill>
                  <a:srgbClr val="008000"/>
                </a:solidFill>
                <a:latin typeface="Century Gothic" panose="020B0502020202020204" pitchFamily="34" charset="0"/>
              </a:rPr>
              <a:t> are used for recording transactions related to repayment of the following general obligation debt: promissory notes, bonds, state trust fund loans, and TEACH loans.</a:t>
            </a:r>
          </a:p>
          <a:p>
            <a:pPr marL="291179" indent="-291179">
              <a:spcBef>
                <a:spcPct val="0"/>
              </a:spcBef>
              <a:buFontTx/>
              <a:buChar char="•"/>
            </a:pPr>
            <a:r>
              <a:rPr lang="en-US" altLang="en-US" sz="1800">
                <a:solidFill>
                  <a:srgbClr val="660066"/>
                </a:solidFill>
                <a:latin typeface="Century Gothic" panose="020B0502020202020204" pitchFamily="34" charset="0"/>
              </a:rPr>
              <a:t>Fund 40 funds </a:t>
            </a:r>
            <a:r>
              <a:rPr lang="en-US" altLang="en-US" smtClean="0">
                <a:solidFill>
                  <a:srgbClr val="660066"/>
                </a:solidFill>
                <a:latin typeface="Century Gothic" panose="020B0502020202020204" pitchFamily="34" charset="0"/>
              </a:rPr>
              <a:t>are used to account for expenditures financed through the use of bonds, promissory notes issued per statute, state trust fund loans, land contracts, an expansion fund tax levy established per statute.</a:t>
            </a:r>
          </a:p>
          <a:p>
            <a:pPr marL="291179" indent="-291179">
              <a:spcBef>
                <a:spcPct val="0"/>
              </a:spcBef>
              <a:buFontTx/>
              <a:buChar char="•"/>
            </a:pPr>
            <a:r>
              <a:rPr lang="en-US" altLang="en-US" sz="1800">
                <a:solidFill>
                  <a:srgbClr val="953735"/>
                </a:solidFill>
                <a:latin typeface="Century Gothic" panose="020B0502020202020204" pitchFamily="34" charset="0"/>
              </a:rPr>
              <a:t>Fund 50 applies to all </a:t>
            </a:r>
            <a:r>
              <a:rPr lang="en-US" altLang="en-US" smtClean="0">
                <a:solidFill>
                  <a:srgbClr val="953735"/>
                </a:solidFill>
                <a:latin typeface="Century Gothic" panose="020B0502020202020204" pitchFamily="34" charset="0"/>
              </a:rPr>
              <a:t>revenues and expenditures related to pupil food service activities are recorded in this fund.  Fund balances are permitted but deficits must eliminated with a transfer from Fund 10.</a:t>
            </a:r>
          </a:p>
          <a:p>
            <a:pPr marL="291179" indent="-291179">
              <a:spcBef>
                <a:spcPct val="0"/>
              </a:spcBef>
              <a:buFontTx/>
              <a:buChar char="•"/>
            </a:pPr>
            <a:r>
              <a:rPr lang="en-US" altLang="en-US" sz="1800">
                <a:solidFill>
                  <a:srgbClr val="FF6600"/>
                </a:solidFill>
                <a:latin typeface="Century Gothic" panose="020B0502020202020204" pitchFamily="34" charset="0"/>
              </a:rPr>
              <a:t>Fund 70 </a:t>
            </a:r>
            <a:r>
              <a:rPr lang="en-US" altLang="en-US" smtClean="0">
                <a:solidFill>
                  <a:srgbClr val="FF6600"/>
                </a:solidFill>
                <a:latin typeface="Century Gothic" panose="020B0502020202020204" pitchFamily="34" charset="0"/>
              </a:rPr>
              <a:t>funds are used to account for assets held by the district in a trustee capacity for individuals, private organizations, other governments and/or other funds.</a:t>
            </a:r>
          </a:p>
          <a:p>
            <a:pPr marL="291179" indent="-291179">
              <a:spcBef>
                <a:spcPct val="0"/>
              </a:spcBef>
              <a:buFontTx/>
              <a:buChar char="•"/>
            </a:pPr>
            <a:r>
              <a:rPr lang="en-US" altLang="en-US" smtClean="0">
                <a:solidFill>
                  <a:srgbClr val="558ED5"/>
                </a:solidFill>
                <a:latin typeface="Century Gothic" panose="020B0502020202020204" pitchFamily="34" charset="0"/>
              </a:rPr>
              <a:t>Fund 80 is used to account for activities such as adult education, community recreation programs, elderly food programs, non-special education preschool, day care services, and other programs which are not elementary and secondary educational programs and have the primary function of serving the community.</a:t>
            </a:r>
          </a:p>
          <a:p>
            <a:pPr marL="291179" indent="-291179">
              <a:spcBef>
                <a:spcPct val="0"/>
              </a:spcBef>
            </a:pPr>
            <a:endParaRPr lang="en-US" altLang="en-US" smtClean="0">
              <a:solidFill>
                <a:srgbClr val="0000FF"/>
              </a:solidFill>
              <a:latin typeface="Century Gothic" panose="020B0502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57066" indent="-291179"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64717" indent="-232943"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30604" indent="-232943"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96491" indent="-232943"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EE3D3E21-7377-46FC-BAC0-A07A7F0DBE13}" type="slidenum">
              <a:rPr lang="en-US" altLang="en-US"/>
              <a:pPr eaLnBrk="1" hangingPunct="1">
                <a:spcBef>
                  <a:spcPct val="0"/>
                </a:spcBef>
              </a:pPr>
              <a:t>3</a:t>
            </a:fld>
            <a:endParaRPr lang="en-US" altLang="en-US"/>
          </a:p>
        </p:txBody>
      </p:sp>
    </p:spTree>
    <p:extLst>
      <p:ext uri="{BB962C8B-B14F-4D97-AF65-F5344CB8AC3E}">
        <p14:creationId xmlns:p14="http://schemas.microsoft.com/office/powerpoint/2010/main" val="2202782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57066" indent="-291179"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64717" indent="-232943"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30604" indent="-232943"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96491" indent="-232943"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BA17F559-448B-434D-A326-D6F220EF51AB}" type="slidenum">
              <a:rPr lang="en-US" altLang="en-US"/>
              <a:pPr eaLnBrk="1" hangingPunct="1">
                <a:spcBef>
                  <a:spcPct val="0"/>
                </a:spcBef>
              </a:pPr>
              <a:t>21</a:t>
            </a:fld>
            <a:endParaRPr lang="en-US" altLang="en-US"/>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605820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922E620-E332-4235-BD75-C7F67C575FB3}" type="datetimeFigureOut">
              <a:rPr lang="en-US" altLang="en-US"/>
              <a:pPr>
                <a:defRPr/>
              </a:pPr>
              <a:t>7/23/2018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14ADCDD-29F2-4114-A110-F228FDAECEF6}" type="slidenum">
              <a:rPr lang="en-US" altLang="en-US"/>
              <a:pPr/>
              <a:t>‹#›</a:t>
            </a:fld>
            <a:endParaRPr lang="en-US" altLang="en-US"/>
          </a:p>
        </p:txBody>
      </p:sp>
    </p:spTree>
    <p:extLst>
      <p:ext uri="{BB962C8B-B14F-4D97-AF65-F5344CB8AC3E}">
        <p14:creationId xmlns:p14="http://schemas.microsoft.com/office/powerpoint/2010/main" val="3036971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C5076E-6E10-411D-890A-6BC5439E5C6E}" type="datetimeFigureOut">
              <a:rPr lang="en-US" altLang="en-US"/>
              <a:pPr>
                <a:defRPr/>
              </a:pPr>
              <a:t>7/23/2018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0328A2-23F6-4D61-AF9D-2005FBC5B401}" type="slidenum">
              <a:rPr lang="en-US" altLang="en-US"/>
              <a:pPr/>
              <a:t>‹#›</a:t>
            </a:fld>
            <a:endParaRPr lang="en-US" altLang="en-US"/>
          </a:p>
        </p:txBody>
      </p:sp>
    </p:spTree>
    <p:extLst>
      <p:ext uri="{BB962C8B-B14F-4D97-AF65-F5344CB8AC3E}">
        <p14:creationId xmlns:p14="http://schemas.microsoft.com/office/powerpoint/2010/main" val="2146181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41EE1E1-844C-487A-921A-D021E327A25E}" type="datetimeFigureOut">
              <a:rPr lang="en-US" altLang="en-US"/>
              <a:pPr>
                <a:defRPr/>
              </a:pPr>
              <a:t>7/23/2018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025B10F-ADD8-4C04-8DC6-B7A0788BB25A}" type="slidenum">
              <a:rPr lang="en-US" altLang="en-US"/>
              <a:pPr/>
              <a:t>‹#›</a:t>
            </a:fld>
            <a:endParaRPr lang="en-US" altLang="en-US"/>
          </a:p>
        </p:txBody>
      </p:sp>
    </p:spTree>
    <p:extLst>
      <p:ext uri="{BB962C8B-B14F-4D97-AF65-F5344CB8AC3E}">
        <p14:creationId xmlns:p14="http://schemas.microsoft.com/office/powerpoint/2010/main" val="1505142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6" name="Rectangle 70"/>
          <p:cNvSpPr>
            <a:spLocks noGrp="1" noChangeArrowheads="1"/>
          </p:cNvSpPr>
          <p:nvPr>
            <p:ph type="ftr" sz="quarter" idx="11"/>
          </p:nvPr>
        </p:nvSpPr>
        <p:spPr/>
        <p:txBody>
          <a:bodyPr/>
          <a:lstStyle>
            <a:lvl1pPr>
              <a:defRPr/>
            </a:lvl1pPr>
          </a:lstStyle>
          <a:p>
            <a:pPr>
              <a:defRPr/>
            </a:pPr>
            <a:endParaRPr lang="en-US"/>
          </a:p>
        </p:txBody>
      </p:sp>
      <p:sp>
        <p:nvSpPr>
          <p:cNvPr id="7" name="Rectangle 71"/>
          <p:cNvSpPr>
            <a:spLocks noGrp="1" noChangeArrowheads="1"/>
          </p:cNvSpPr>
          <p:nvPr>
            <p:ph type="sldNum" sz="quarter" idx="12"/>
          </p:nvPr>
        </p:nvSpPr>
        <p:spPr/>
        <p:txBody>
          <a:bodyPr/>
          <a:lstStyle>
            <a:lvl1pPr>
              <a:defRPr/>
            </a:lvl1pPr>
          </a:lstStyle>
          <a:p>
            <a:fld id="{C8309E1B-B4D0-4E0C-AFC3-FDF4EA91E0F2}" type="slidenum">
              <a:rPr lang="en-US" altLang="en-US"/>
              <a:pPr/>
              <a:t>‹#›</a:t>
            </a:fld>
            <a:endParaRPr lang="en-US" altLang="en-US"/>
          </a:p>
        </p:txBody>
      </p:sp>
    </p:spTree>
    <p:extLst>
      <p:ext uri="{BB962C8B-B14F-4D97-AF65-F5344CB8AC3E}">
        <p14:creationId xmlns:p14="http://schemas.microsoft.com/office/powerpoint/2010/main" val="3440102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CBF2B5-69A0-48C0-998F-9ECF38B1CC59}" type="datetimeFigureOut">
              <a:rPr lang="en-US" altLang="en-US"/>
              <a:pPr>
                <a:defRPr/>
              </a:pPr>
              <a:t>7/23/2018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B2BF85D-1FF6-4507-A723-BBB49C179FF5}" type="slidenum">
              <a:rPr lang="en-US" altLang="en-US"/>
              <a:pPr/>
              <a:t>‹#›</a:t>
            </a:fld>
            <a:endParaRPr lang="en-US" altLang="en-US"/>
          </a:p>
        </p:txBody>
      </p:sp>
    </p:spTree>
    <p:extLst>
      <p:ext uri="{BB962C8B-B14F-4D97-AF65-F5344CB8AC3E}">
        <p14:creationId xmlns:p14="http://schemas.microsoft.com/office/powerpoint/2010/main" val="182904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848CE12-17D2-4C5A-88A7-22BFA578EA50}" type="datetimeFigureOut">
              <a:rPr lang="en-US" altLang="en-US"/>
              <a:pPr>
                <a:defRPr/>
              </a:pPr>
              <a:t>7/23/2018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0224977-B85D-4615-A1C6-6F4BC29108DA}" type="slidenum">
              <a:rPr lang="en-US" altLang="en-US"/>
              <a:pPr/>
              <a:t>‹#›</a:t>
            </a:fld>
            <a:endParaRPr lang="en-US" altLang="en-US"/>
          </a:p>
        </p:txBody>
      </p:sp>
    </p:spTree>
    <p:extLst>
      <p:ext uri="{BB962C8B-B14F-4D97-AF65-F5344CB8AC3E}">
        <p14:creationId xmlns:p14="http://schemas.microsoft.com/office/powerpoint/2010/main" val="2954904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7CDF506-593F-4686-B75A-78E59398947C}" type="datetimeFigureOut">
              <a:rPr lang="en-US" altLang="en-US"/>
              <a:pPr>
                <a:defRPr/>
              </a:pPr>
              <a:t>7/23/2018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059C856-6D7F-4DCD-A230-CCCAA3284C3A}" type="slidenum">
              <a:rPr lang="en-US" altLang="en-US"/>
              <a:pPr/>
              <a:t>‹#›</a:t>
            </a:fld>
            <a:endParaRPr lang="en-US" altLang="en-US"/>
          </a:p>
        </p:txBody>
      </p:sp>
    </p:spTree>
    <p:extLst>
      <p:ext uri="{BB962C8B-B14F-4D97-AF65-F5344CB8AC3E}">
        <p14:creationId xmlns:p14="http://schemas.microsoft.com/office/powerpoint/2010/main" val="4135590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FDA2C3F-7F07-4701-8CDA-D777A13841BE}" type="datetimeFigureOut">
              <a:rPr lang="en-US" altLang="en-US"/>
              <a:pPr>
                <a:defRPr/>
              </a:pPr>
              <a:t>7/23/2018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C756A4A-3618-4A9C-85C3-470BBAB7F62D}" type="slidenum">
              <a:rPr lang="en-US" altLang="en-US"/>
              <a:pPr/>
              <a:t>‹#›</a:t>
            </a:fld>
            <a:endParaRPr lang="en-US" altLang="en-US"/>
          </a:p>
        </p:txBody>
      </p:sp>
    </p:spTree>
    <p:extLst>
      <p:ext uri="{BB962C8B-B14F-4D97-AF65-F5344CB8AC3E}">
        <p14:creationId xmlns:p14="http://schemas.microsoft.com/office/powerpoint/2010/main" val="1803900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ADDD6BA-FA54-4C32-AC7D-C8A1CCCCC2A1}" type="datetimeFigureOut">
              <a:rPr lang="en-US" altLang="en-US"/>
              <a:pPr>
                <a:defRPr/>
              </a:pPr>
              <a:t>7/23/2018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33389F8-5D08-4342-A733-72B381100E50}" type="slidenum">
              <a:rPr lang="en-US" altLang="en-US"/>
              <a:pPr/>
              <a:t>‹#›</a:t>
            </a:fld>
            <a:endParaRPr lang="en-US" altLang="en-US"/>
          </a:p>
        </p:txBody>
      </p:sp>
    </p:spTree>
    <p:extLst>
      <p:ext uri="{BB962C8B-B14F-4D97-AF65-F5344CB8AC3E}">
        <p14:creationId xmlns:p14="http://schemas.microsoft.com/office/powerpoint/2010/main" val="3204701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2B3D76C-DDFC-4ED5-850D-45EDC6359748}" type="datetimeFigureOut">
              <a:rPr lang="en-US" altLang="en-US"/>
              <a:pPr>
                <a:defRPr/>
              </a:pPr>
              <a:t>7/23/2018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4AF814E-FE62-4C8D-B289-C7402AC0318E}" type="slidenum">
              <a:rPr lang="en-US" altLang="en-US"/>
              <a:pPr/>
              <a:t>‹#›</a:t>
            </a:fld>
            <a:endParaRPr lang="en-US" altLang="en-US"/>
          </a:p>
        </p:txBody>
      </p:sp>
    </p:spTree>
    <p:extLst>
      <p:ext uri="{BB962C8B-B14F-4D97-AF65-F5344CB8AC3E}">
        <p14:creationId xmlns:p14="http://schemas.microsoft.com/office/powerpoint/2010/main" val="315629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2BCEA2-AD1C-4C54-8E71-63EE9BD809B6}" type="datetimeFigureOut">
              <a:rPr lang="en-US" altLang="en-US"/>
              <a:pPr>
                <a:defRPr/>
              </a:pPr>
              <a:t>7/23/2018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B2FC8F4-4C34-43F7-A934-873717BD8147}" type="slidenum">
              <a:rPr lang="en-US" altLang="en-US"/>
              <a:pPr/>
              <a:t>‹#›</a:t>
            </a:fld>
            <a:endParaRPr lang="en-US" altLang="en-US"/>
          </a:p>
        </p:txBody>
      </p:sp>
    </p:spTree>
    <p:extLst>
      <p:ext uri="{BB962C8B-B14F-4D97-AF65-F5344CB8AC3E}">
        <p14:creationId xmlns:p14="http://schemas.microsoft.com/office/powerpoint/2010/main" val="4043484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18929E-2323-4478-88EA-015B9090A1E8}" type="datetimeFigureOut">
              <a:rPr lang="en-US" altLang="en-US"/>
              <a:pPr>
                <a:defRPr/>
              </a:pPr>
              <a:t>7/23/2018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D7A0C45-CF35-4E25-BFBF-C92F887DB4D4}" type="slidenum">
              <a:rPr lang="en-US" altLang="en-US"/>
              <a:pPr/>
              <a:t>‹#›</a:t>
            </a:fld>
            <a:endParaRPr lang="en-US" altLang="en-US"/>
          </a:p>
        </p:txBody>
      </p:sp>
    </p:spTree>
    <p:extLst>
      <p:ext uri="{BB962C8B-B14F-4D97-AF65-F5344CB8AC3E}">
        <p14:creationId xmlns:p14="http://schemas.microsoft.com/office/powerpoint/2010/main" val="792561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26EA04DB-A4BC-4A96-9B30-817663898C45}" type="datetimeFigureOut">
              <a:rPr lang="en-US" altLang="en-US"/>
              <a:pPr>
                <a:defRPr/>
              </a:pPr>
              <a:t>7/23/2018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9738308-2D6E-48BD-9D87-1D9EA424258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6"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889760"/>
            <a:ext cx="7772400" cy="1893570"/>
          </a:xfrm>
        </p:spPr>
        <p:txBody>
          <a:bodyPr lIns="92075" tIns="46038" rIns="92075" bIns="46038" anchor="ctr" anchorCtr="0"/>
          <a:lstStyle/>
          <a:p>
            <a:pPr eaLnBrk="1" hangingPunct="1">
              <a:defRPr/>
            </a:pPr>
            <a:r>
              <a:rPr lang="en-US" dirty="0" smtClean="0">
                <a:solidFill>
                  <a:srgbClr val="0000FF"/>
                </a:solidFill>
              </a:rPr>
              <a:t>2018-19 Budget Hearing</a:t>
            </a:r>
            <a:br>
              <a:rPr lang="en-US" dirty="0" smtClean="0">
                <a:solidFill>
                  <a:srgbClr val="0000FF"/>
                </a:solidFill>
              </a:rPr>
            </a:br>
            <a:r>
              <a:rPr lang="en-US" dirty="0" smtClean="0">
                <a:solidFill>
                  <a:srgbClr val="0000FF"/>
                </a:solidFill>
              </a:rPr>
              <a:t>July 23, 2018</a:t>
            </a:r>
            <a:endParaRPr lang="en-US" dirty="0">
              <a:solidFill>
                <a:srgbClr val="0000FF"/>
              </a:solidFill>
            </a:endParaRPr>
          </a:p>
        </p:txBody>
      </p:sp>
      <p:sp>
        <p:nvSpPr>
          <p:cNvPr id="5123" name="Rectangle 3"/>
          <p:cNvSpPr>
            <a:spLocks noGrp="1" noChangeArrowheads="1"/>
          </p:cNvSpPr>
          <p:nvPr>
            <p:ph type="subTitle" idx="1"/>
          </p:nvPr>
        </p:nvSpPr>
        <p:spPr>
          <a:xfrm>
            <a:off x="1371600" y="3886200"/>
            <a:ext cx="6400800" cy="1338943"/>
          </a:xfrm>
        </p:spPr>
        <p:txBody>
          <a:bodyPr lIns="92075" tIns="46038" rIns="92075" bIns="46038"/>
          <a:lstStyle/>
          <a:p>
            <a:pPr eaLnBrk="1" hangingPunct="1">
              <a:defRPr/>
            </a:pPr>
            <a:r>
              <a:rPr lang="en-US" dirty="0"/>
              <a:t>Wendy Brockert</a:t>
            </a:r>
          </a:p>
          <a:p>
            <a:pPr eaLnBrk="1" hangingPunct="1">
              <a:defRPr/>
            </a:pPr>
            <a:r>
              <a:rPr lang="en-US" dirty="0" smtClean="0"/>
              <a:t>Director of Business Services</a:t>
            </a:r>
          </a:p>
          <a:p>
            <a:pPr eaLnBrk="1" hangingPunct="1">
              <a:defRPr/>
            </a:pPr>
            <a:endParaRPr lang="en-US" dirty="0"/>
          </a:p>
          <a:p>
            <a:pPr eaLnBrk="1" hangingPunct="1">
              <a:defRPr/>
            </a:pPr>
            <a:r>
              <a:rPr kumimoji="1" lang="en-US" dirty="0">
                <a:latin typeface="Arial Narrow" pitchFamily="34" charset="0"/>
              </a:rPr>
              <a:t>Preparing all of today’s students for tomorrow’s opportunities</a:t>
            </a:r>
            <a:endParaRPr kumimoji="1" lang="en-US" dirty="0">
              <a:latin typeface="Times New Roman" pitchFamily="18" charset="0"/>
            </a:endParaRPr>
          </a:p>
          <a:p>
            <a:pPr eaLnBrk="1" hangingPunct="1">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9737" y="209005"/>
            <a:ext cx="2823864" cy="2017993"/>
          </a:xfrm>
          <a:prstGeom prst="rect">
            <a:avLst/>
          </a:prstGeom>
        </p:spPr>
      </p:pic>
    </p:spTree>
    <p:extLst>
      <p:ext uri="{BB962C8B-B14F-4D97-AF65-F5344CB8AC3E}">
        <p14:creationId xmlns:p14="http://schemas.microsoft.com/office/powerpoint/2010/main" val="3857082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4"/>
          <p:cNvSpPr txBox="1">
            <a:spLocks noChangeArrowheads="1"/>
          </p:cNvSpPr>
          <p:nvPr/>
        </p:nvSpPr>
        <p:spPr bwMode="auto">
          <a:xfrm>
            <a:off x="0" y="269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a:solidFill>
                  <a:srgbClr val="0000FF"/>
                </a:solidFill>
                <a:latin typeface="Century Gothic" panose="020B0502020202020204" pitchFamily="34" charset="0"/>
              </a:rPr>
              <a:t>Fund 10 Instructional Expenses</a:t>
            </a:r>
          </a:p>
        </p:txBody>
      </p:sp>
      <p:graphicFrame>
        <p:nvGraphicFramePr>
          <p:cNvPr id="6" name="Chart 5"/>
          <p:cNvGraphicFramePr>
            <a:graphicFrameLocks/>
          </p:cNvGraphicFramePr>
          <p:nvPr/>
        </p:nvGraphicFramePr>
        <p:xfrm>
          <a:off x="338667" y="2743200"/>
          <a:ext cx="8534400"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375653655"/>
              </p:ext>
            </p:extLst>
          </p:nvPr>
        </p:nvGraphicFramePr>
        <p:xfrm>
          <a:off x="1257300" y="673099"/>
          <a:ext cx="6629399" cy="1947007"/>
        </p:xfrm>
        <a:graphic>
          <a:graphicData uri="http://schemas.openxmlformats.org/drawingml/2006/table">
            <a:tbl>
              <a:tblPr/>
              <a:tblGrid>
                <a:gridCol w="3420208">
                  <a:extLst>
                    <a:ext uri="{9D8B030D-6E8A-4147-A177-3AD203B41FA5}">
                      <a16:colId xmlns="" xmlns:a16="http://schemas.microsoft.com/office/drawing/2014/main" val="2307041185"/>
                    </a:ext>
                  </a:extLst>
                </a:gridCol>
                <a:gridCol w="1076613">
                  <a:extLst>
                    <a:ext uri="{9D8B030D-6E8A-4147-A177-3AD203B41FA5}">
                      <a16:colId xmlns="" xmlns:a16="http://schemas.microsoft.com/office/drawing/2014/main" val="927519217"/>
                    </a:ext>
                  </a:extLst>
                </a:gridCol>
                <a:gridCol w="1066289">
                  <a:extLst>
                    <a:ext uri="{9D8B030D-6E8A-4147-A177-3AD203B41FA5}">
                      <a16:colId xmlns="" xmlns:a16="http://schemas.microsoft.com/office/drawing/2014/main" val="2238182159"/>
                    </a:ext>
                  </a:extLst>
                </a:gridCol>
                <a:gridCol w="1066289">
                  <a:extLst>
                    <a:ext uri="{9D8B030D-6E8A-4147-A177-3AD203B41FA5}">
                      <a16:colId xmlns="" xmlns:a16="http://schemas.microsoft.com/office/drawing/2014/main" val="640135252"/>
                    </a:ext>
                  </a:extLst>
                </a:gridCol>
              </a:tblGrid>
              <a:tr h="216334">
                <a:tc>
                  <a:txBody>
                    <a:bodyPr/>
                    <a:lstStyle/>
                    <a:p>
                      <a:pPr algn="l" fontAlgn="b"/>
                      <a:r>
                        <a:rPr lang="en-US" sz="1000" b="1" i="0" u="none" strike="noStrike">
                          <a:effectLst/>
                          <a:latin typeface="Arial" panose="020B0604020202020204" pitchFamily="34" charset="0"/>
                        </a:rPr>
                        <a:t>EXPENDITURES &amp; OTHER FINANCING USES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1136933950"/>
                  </a:ext>
                </a:extLst>
              </a:tr>
              <a:tr h="432669">
                <a:tc>
                  <a:txBody>
                    <a:bodyPr/>
                    <a:lstStyle/>
                    <a:p>
                      <a:pPr algn="l" fontAlgn="b"/>
                      <a:r>
                        <a:rPr lang="en-US" sz="1000" b="1" i="1" u="none" strike="noStrike">
                          <a:effectLst/>
                          <a:latin typeface="Arial" panose="020B0604020202020204" pitchFamily="34" charset="0"/>
                        </a:rPr>
                        <a:t>Instruction </a:t>
                      </a:r>
                      <a:br>
                        <a:rPr lang="en-US" sz="1000" b="1" i="1" u="none" strike="noStrike">
                          <a:effectLst/>
                          <a:latin typeface="Arial" panose="020B0604020202020204" pitchFamily="34" charset="0"/>
                        </a:rPr>
                      </a:br>
                      <a:r>
                        <a:rPr lang="en-US" sz="1000" b="1" i="1" u="none" strike="noStrike">
                          <a:effectLst/>
                          <a:latin typeface="Arial" panose="020B0604020202020204" pitchFamily="34" charset="0"/>
                        </a:rPr>
                        <a:t>110 000  Undifferentiated Curriculum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2,458,708.67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2,443,962.71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2,416,438.00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7416678"/>
                  </a:ext>
                </a:extLst>
              </a:tr>
              <a:tr h="216334">
                <a:tc>
                  <a:txBody>
                    <a:bodyPr/>
                    <a:lstStyle/>
                    <a:p>
                      <a:pPr algn="l" fontAlgn="b"/>
                      <a:r>
                        <a:rPr lang="en-US" sz="1000" b="0" i="0" u="none" strike="noStrike">
                          <a:effectLst/>
                          <a:latin typeface="Arial" panose="020B0604020202020204" pitchFamily="34" charset="0"/>
                        </a:rPr>
                        <a:t>120 000  Regular Curriculum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3,633,110.79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3,504,115.42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3,702,967.00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96892721"/>
                  </a:ext>
                </a:extLst>
              </a:tr>
              <a:tr h="216334">
                <a:tc>
                  <a:txBody>
                    <a:bodyPr/>
                    <a:lstStyle/>
                    <a:p>
                      <a:pPr algn="l" fontAlgn="b"/>
                      <a:r>
                        <a:rPr lang="en-US" sz="1000" b="0" i="0" u="none" strike="noStrike">
                          <a:effectLst/>
                          <a:latin typeface="Arial" panose="020B0604020202020204" pitchFamily="34" charset="0"/>
                        </a:rPr>
                        <a:t>130 000  Vocational Curriculum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519,679.07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640,224.97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560,007.00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62301094"/>
                  </a:ext>
                </a:extLst>
              </a:tr>
              <a:tr h="216334">
                <a:tc>
                  <a:txBody>
                    <a:bodyPr/>
                    <a:lstStyle/>
                    <a:p>
                      <a:pPr algn="l" fontAlgn="b"/>
                      <a:r>
                        <a:rPr lang="en-US" sz="1000" b="0" i="0" u="none" strike="noStrike" dirty="0">
                          <a:effectLst/>
                          <a:latin typeface="Arial" panose="020B0604020202020204" pitchFamily="34" charset="0"/>
                        </a:rPr>
                        <a:t>140 000  Physical Curriculum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288,704.50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372,223.07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360,617.00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2014198"/>
                  </a:ext>
                </a:extLst>
              </a:tr>
              <a:tr h="216334">
                <a:tc>
                  <a:txBody>
                    <a:bodyPr/>
                    <a:lstStyle/>
                    <a:p>
                      <a:pPr algn="l" fontAlgn="b"/>
                      <a:r>
                        <a:rPr lang="en-US" sz="1000" b="0" i="0" u="none" strike="noStrike">
                          <a:effectLst/>
                          <a:latin typeface="Arial" panose="020B0604020202020204" pitchFamily="34" charset="0"/>
                        </a:rPr>
                        <a:t>160 000  Co-Curricular Activities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305,024.96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317,387.35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312,056.00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49759278"/>
                  </a:ext>
                </a:extLst>
              </a:tr>
              <a:tr h="216334">
                <a:tc>
                  <a:txBody>
                    <a:bodyPr/>
                    <a:lstStyle/>
                    <a:p>
                      <a:pPr algn="l" fontAlgn="b"/>
                      <a:r>
                        <a:rPr lang="en-US" sz="1000" b="0" i="0" u="none" strike="noStrike">
                          <a:effectLst/>
                          <a:latin typeface="Arial" panose="020B0604020202020204" pitchFamily="34" charset="0"/>
                        </a:rPr>
                        <a:t>170 000  Other Special Needs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20,382.68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55,238.33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71,245.00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69163728"/>
                  </a:ext>
                </a:extLst>
              </a:tr>
              <a:tr h="216334">
                <a:tc>
                  <a:txBody>
                    <a:bodyPr/>
                    <a:lstStyle/>
                    <a:p>
                      <a:pPr algn="l" fontAlgn="b"/>
                      <a:r>
                        <a:rPr lang="en-US" sz="1000" b="1" i="0" u="none" strike="noStrike">
                          <a:effectLst/>
                          <a:latin typeface="Arial" panose="020B0604020202020204" pitchFamily="34" charset="0"/>
                        </a:rPr>
                        <a:t>Subtotal Instruction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7,225,610.67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7,333,151.85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dirty="0">
                          <a:effectLst/>
                          <a:latin typeface="Arial" panose="020B0604020202020204" pitchFamily="34" charset="0"/>
                        </a:rPr>
                        <a:t>7,423,330.00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07851836"/>
                  </a:ext>
                </a:extLst>
              </a:tr>
            </a:tbl>
          </a:graphicData>
        </a:graphic>
      </p:graphicFrame>
      <p:graphicFrame>
        <p:nvGraphicFramePr>
          <p:cNvPr id="8" name="Chart 7"/>
          <p:cNvGraphicFramePr>
            <a:graphicFrameLocks/>
          </p:cNvGraphicFramePr>
          <p:nvPr>
            <p:extLst>
              <p:ext uri="{D42A27DB-BD31-4B8C-83A1-F6EECF244321}">
                <p14:modId xmlns:p14="http://schemas.microsoft.com/office/powerpoint/2010/main" val="1970534869"/>
              </p:ext>
            </p:extLst>
          </p:nvPr>
        </p:nvGraphicFramePr>
        <p:xfrm>
          <a:off x="2286000" y="3042138"/>
          <a:ext cx="4572000" cy="31124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4"/>
          <p:cNvSpPr txBox="1">
            <a:spLocks noChangeArrowheads="1"/>
          </p:cNvSpPr>
          <p:nvPr/>
        </p:nvSpPr>
        <p:spPr bwMode="auto">
          <a:xfrm>
            <a:off x="0" y="269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a:solidFill>
                  <a:srgbClr val="0000FF"/>
                </a:solidFill>
                <a:latin typeface="Century Gothic" panose="020B0502020202020204" pitchFamily="34" charset="0"/>
              </a:rPr>
              <a:t>Fund 10 Support Service Expenses</a:t>
            </a:r>
          </a:p>
        </p:txBody>
      </p:sp>
      <p:graphicFrame>
        <p:nvGraphicFramePr>
          <p:cNvPr id="6" name="Chart 5"/>
          <p:cNvGraphicFramePr>
            <a:graphicFrameLocks/>
          </p:cNvGraphicFramePr>
          <p:nvPr/>
        </p:nvGraphicFramePr>
        <p:xfrm>
          <a:off x="736600" y="2827863"/>
          <a:ext cx="7670800" cy="39116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4090743062"/>
              </p:ext>
            </p:extLst>
          </p:nvPr>
        </p:nvGraphicFramePr>
        <p:xfrm>
          <a:off x="2057399" y="3429000"/>
          <a:ext cx="5064369" cy="3024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695933848"/>
              </p:ext>
            </p:extLst>
          </p:nvPr>
        </p:nvGraphicFramePr>
        <p:xfrm>
          <a:off x="2192216" y="34290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344773814"/>
              </p:ext>
            </p:extLst>
          </p:nvPr>
        </p:nvGraphicFramePr>
        <p:xfrm>
          <a:off x="1257300" y="835274"/>
          <a:ext cx="6629399" cy="2118942"/>
        </p:xfrm>
        <a:graphic>
          <a:graphicData uri="http://schemas.openxmlformats.org/drawingml/2006/table">
            <a:tbl>
              <a:tblPr/>
              <a:tblGrid>
                <a:gridCol w="3417838">
                  <a:extLst>
                    <a:ext uri="{9D8B030D-6E8A-4147-A177-3AD203B41FA5}">
                      <a16:colId xmlns="" xmlns:a16="http://schemas.microsoft.com/office/drawing/2014/main" val="2782068708"/>
                    </a:ext>
                  </a:extLst>
                </a:gridCol>
                <a:gridCol w="1078983">
                  <a:extLst>
                    <a:ext uri="{9D8B030D-6E8A-4147-A177-3AD203B41FA5}">
                      <a16:colId xmlns="" xmlns:a16="http://schemas.microsoft.com/office/drawing/2014/main" val="3144386719"/>
                    </a:ext>
                  </a:extLst>
                </a:gridCol>
                <a:gridCol w="1066289">
                  <a:extLst>
                    <a:ext uri="{9D8B030D-6E8A-4147-A177-3AD203B41FA5}">
                      <a16:colId xmlns="" xmlns:a16="http://schemas.microsoft.com/office/drawing/2014/main" val="1716876082"/>
                    </a:ext>
                  </a:extLst>
                </a:gridCol>
                <a:gridCol w="1066289">
                  <a:extLst>
                    <a:ext uri="{9D8B030D-6E8A-4147-A177-3AD203B41FA5}">
                      <a16:colId xmlns="" xmlns:a16="http://schemas.microsoft.com/office/drawing/2014/main" val="2294193410"/>
                    </a:ext>
                  </a:extLst>
                </a:gridCol>
              </a:tblGrid>
              <a:tr h="385263">
                <a:tc>
                  <a:txBody>
                    <a:bodyPr/>
                    <a:lstStyle/>
                    <a:p>
                      <a:pPr algn="l" fontAlgn="b"/>
                      <a:r>
                        <a:rPr lang="fr-FR" sz="1000" b="1" i="1" u="none" strike="noStrike">
                          <a:effectLst/>
                          <a:latin typeface="Arial" panose="020B0604020202020204" pitchFamily="34" charset="0"/>
                        </a:rPr>
                        <a:t>Support Sources </a:t>
                      </a:r>
                      <a:br>
                        <a:rPr lang="fr-FR" sz="1000" b="1" i="1" u="none" strike="noStrike">
                          <a:effectLst/>
                          <a:latin typeface="Arial" panose="020B0604020202020204" pitchFamily="34" charset="0"/>
                        </a:rPr>
                      </a:br>
                      <a:r>
                        <a:rPr lang="fr-FR" sz="1000" b="1" i="1" u="none" strike="noStrike">
                          <a:effectLst/>
                          <a:latin typeface="Arial" panose="020B0604020202020204" pitchFamily="34" charset="0"/>
                        </a:rPr>
                        <a:t>210 000  Pupil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320,165.51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330,602.43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352,682.00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17130089"/>
                  </a:ext>
                </a:extLst>
              </a:tr>
              <a:tr h="192631">
                <a:tc>
                  <a:txBody>
                    <a:bodyPr/>
                    <a:lstStyle/>
                    <a:p>
                      <a:pPr algn="l" fontAlgn="b"/>
                      <a:r>
                        <a:rPr lang="en-US" sz="1000" b="0" i="0" u="none" strike="noStrike">
                          <a:effectLst/>
                          <a:latin typeface="Arial" panose="020B0604020202020204" pitchFamily="34" charset="0"/>
                        </a:rPr>
                        <a:t>220 000  Instructional Staff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1,024,369.35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1,050,270.85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1,068,693.00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40794051"/>
                  </a:ext>
                </a:extLst>
              </a:tr>
              <a:tr h="192631">
                <a:tc>
                  <a:txBody>
                    <a:bodyPr/>
                    <a:lstStyle/>
                    <a:p>
                      <a:pPr algn="l" fontAlgn="b"/>
                      <a:r>
                        <a:rPr lang="en-US" sz="1000" b="0" i="0" u="none" strike="noStrike">
                          <a:effectLst/>
                          <a:latin typeface="Arial" panose="020B0604020202020204" pitchFamily="34" charset="0"/>
                        </a:rPr>
                        <a:t>230 000  General Administration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415,149.66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381,919.34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361,980.00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73766960"/>
                  </a:ext>
                </a:extLst>
              </a:tr>
              <a:tr h="192631">
                <a:tc>
                  <a:txBody>
                    <a:bodyPr/>
                    <a:lstStyle/>
                    <a:p>
                      <a:pPr algn="l" fontAlgn="b"/>
                      <a:r>
                        <a:rPr lang="en-US" sz="1000" b="0" i="0" u="none" strike="noStrike">
                          <a:effectLst/>
                          <a:latin typeface="Arial" panose="020B0604020202020204" pitchFamily="34" charset="0"/>
                        </a:rPr>
                        <a:t>240 000  School Building Administration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1,078,127.83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1,092,844.93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1,086,288.00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58411273"/>
                  </a:ext>
                </a:extLst>
              </a:tr>
              <a:tr h="192631">
                <a:tc>
                  <a:txBody>
                    <a:bodyPr/>
                    <a:lstStyle/>
                    <a:p>
                      <a:pPr algn="l" fontAlgn="b"/>
                      <a:r>
                        <a:rPr lang="en-US" sz="1000" b="0" i="0" u="none" strike="noStrike" dirty="0">
                          <a:effectLst/>
                          <a:latin typeface="Arial" panose="020B0604020202020204" pitchFamily="34" charset="0"/>
                        </a:rPr>
                        <a:t>250 000  Business Administration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3,296,761.05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2,635,572.82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2,621,654.00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7210479"/>
                  </a:ext>
                </a:extLst>
              </a:tr>
              <a:tr h="192631">
                <a:tc>
                  <a:txBody>
                    <a:bodyPr/>
                    <a:lstStyle/>
                    <a:p>
                      <a:pPr algn="l" fontAlgn="b"/>
                      <a:r>
                        <a:rPr lang="en-US" sz="1000" b="0" i="0" u="none" strike="noStrike">
                          <a:effectLst/>
                          <a:latin typeface="Arial" panose="020B0604020202020204" pitchFamily="34" charset="0"/>
                        </a:rPr>
                        <a:t>260 000  Central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699,911.61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702,650.98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13,000.00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41365661"/>
                  </a:ext>
                </a:extLst>
              </a:tr>
              <a:tr h="192631">
                <a:tc>
                  <a:txBody>
                    <a:bodyPr/>
                    <a:lstStyle/>
                    <a:p>
                      <a:pPr algn="l" fontAlgn="b"/>
                      <a:r>
                        <a:rPr lang="en-US" sz="1000" b="0" i="0" u="none" strike="noStrike">
                          <a:effectLst/>
                          <a:latin typeface="Arial" panose="020B0604020202020204" pitchFamily="34" charset="0"/>
                        </a:rPr>
                        <a:t>270 000  Insurance &amp; Judgments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169,122.94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158,589.00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160,300.00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38866143"/>
                  </a:ext>
                </a:extLst>
              </a:tr>
              <a:tr h="192631">
                <a:tc>
                  <a:txBody>
                    <a:bodyPr/>
                    <a:lstStyle/>
                    <a:p>
                      <a:pPr algn="l" fontAlgn="b"/>
                      <a:r>
                        <a:rPr lang="en-US" sz="1000" b="0" i="0" u="none" strike="noStrike">
                          <a:effectLst/>
                          <a:latin typeface="Arial" panose="020B0604020202020204" pitchFamily="34" charset="0"/>
                        </a:rPr>
                        <a:t>280 000  Debt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58,951.88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27,371.13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19,405.00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15145204"/>
                  </a:ext>
                </a:extLst>
              </a:tr>
              <a:tr h="192631">
                <a:tc>
                  <a:txBody>
                    <a:bodyPr/>
                    <a:lstStyle/>
                    <a:p>
                      <a:pPr algn="l" fontAlgn="b"/>
                      <a:r>
                        <a:rPr lang="en-US" sz="1000" b="0" i="0" u="none" strike="noStrike">
                          <a:effectLst/>
                          <a:latin typeface="Arial" panose="020B0604020202020204" pitchFamily="34" charset="0"/>
                        </a:rPr>
                        <a:t>290 000  Other Support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137,705.68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33,051.38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704,373.00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71769960"/>
                  </a:ext>
                </a:extLst>
              </a:tr>
              <a:tr h="192631">
                <a:tc>
                  <a:txBody>
                    <a:bodyPr/>
                    <a:lstStyle/>
                    <a:p>
                      <a:pPr algn="l" fontAlgn="b"/>
                      <a:r>
                        <a:rPr lang="en-US" sz="1000" b="1" i="0" u="none" strike="noStrike">
                          <a:effectLst/>
                          <a:latin typeface="Arial" panose="020B0604020202020204" pitchFamily="34" charset="0"/>
                        </a:rPr>
                        <a:t>Subtotal Support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7,200,265.51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6,412,872.86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dirty="0">
                          <a:effectLst/>
                          <a:latin typeface="Arial" panose="020B0604020202020204" pitchFamily="34" charset="0"/>
                        </a:rPr>
                        <a:t>6,388,375.00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10462284"/>
                  </a:ext>
                </a:extLst>
              </a:tr>
            </a:tbl>
          </a:graphicData>
        </a:graphic>
      </p:graphicFrame>
      <p:graphicFrame>
        <p:nvGraphicFramePr>
          <p:cNvPr id="8" name="Chart 7"/>
          <p:cNvGraphicFramePr>
            <a:graphicFrameLocks/>
          </p:cNvGraphicFramePr>
          <p:nvPr>
            <p:extLst>
              <p:ext uri="{D42A27DB-BD31-4B8C-83A1-F6EECF244321}">
                <p14:modId xmlns:p14="http://schemas.microsoft.com/office/powerpoint/2010/main" val="1174639898"/>
              </p:ext>
            </p:extLst>
          </p:nvPr>
        </p:nvGraphicFramePr>
        <p:xfrm>
          <a:off x="2286000" y="3332284"/>
          <a:ext cx="4572000" cy="28399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ext uri="{D42A27DB-BD31-4B8C-83A1-F6EECF244321}">
                <p14:modId xmlns:p14="http://schemas.microsoft.com/office/powerpoint/2010/main" val="2588763481"/>
              </p:ext>
            </p:extLst>
          </p:nvPr>
        </p:nvGraphicFramePr>
        <p:xfrm>
          <a:off x="1749669" y="3332283"/>
          <a:ext cx="5521569" cy="3050931"/>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0" y="603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a:solidFill>
                  <a:srgbClr val="0000FF"/>
                </a:solidFill>
                <a:latin typeface="Century Gothic" panose="020B0502020202020204" pitchFamily="34" charset="0"/>
              </a:rPr>
              <a:t>Fund 10 Non-Program Expenses</a:t>
            </a:r>
          </a:p>
        </p:txBody>
      </p:sp>
      <p:graphicFrame>
        <p:nvGraphicFramePr>
          <p:cNvPr id="7" name="Chart 6"/>
          <p:cNvGraphicFramePr>
            <a:graphicFrameLocks/>
          </p:cNvGraphicFramePr>
          <p:nvPr>
            <p:extLst>
              <p:ext uri="{D42A27DB-BD31-4B8C-83A1-F6EECF244321}">
                <p14:modId xmlns:p14="http://schemas.microsoft.com/office/powerpoint/2010/main" val="2848573286"/>
              </p:ext>
            </p:extLst>
          </p:nvPr>
        </p:nvGraphicFramePr>
        <p:xfrm>
          <a:off x="1608993" y="3244361"/>
          <a:ext cx="5723792"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3669059460"/>
              </p:ext>
            </p:extLst>
          </p:nvPr>
        </p:nvGraphicFramePr>
        <p:xfrm>
          <a:off x="2092569" y="28575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70373815"/>
              </p:ext>
            </p:extLst>
          </p:nvPr>
        </p:nvGraphicFramePr>
        <p:xfrm>
          <a:off x="1257300" y="835272"/>
          <a:ext cx="6629399" cy="1327634"/>
        </p:xfrm>
        <a:graphic>
          <a:graphicData uri="http://schemas.openxmlformats.org/drawingml/2006/table">
            <a:tbl>
              <a:tblPr/>
              <a:tblGrid>
                <a:gridCol w="3417838">
                  <a:extLst>
                    <a:ext uri="{9D8B030D-6E8A-4147-A177-3AD203B41FA5}">
                      <a16:colId xmlns="" xmlns:a16="http://schemas.microsoft.com/office/drawing/2014/main" val="1409018647"/>
                    </a:ext>
                  </a:extLst>
                </a:gridCol>
                <a:gridCol w="1078983">
                  <a:extLst>
                    <a:ext uri="{9D8B030D-6E8A-4147-A177-3AD203B41FA5}">
                      <a16:colId xmlns="" xmlns:a16="http://schemas.microsoft.com/office/drawing/2014/main" val="4155584332"/>
                    </a:ext>
                  </a:extLst>
                </a:gridCol>
                <a:gridCol w="1066289">
                  <a:extLst>
                    <a:ext uri="{9D8B030D-6E8A-4147-A177-3AD203B41FA5}">
                      <a16:colId xmlns="" xmlns:a16="http://schemas.microsoft.com/office/drawing/2014/main" val="1780760481"/>
                    </a:ext>
                  </a:extLst>
                </a:gridCol>
                <a:gridCol w="1066289">
                  <a:extLst>
                    <a:ext uri="{9D8B030D-6E8A-4147-A177-3AD203B41FA5}">
                      <a16:colId xmlns="" xmlns:a16="http://schemas.microsoft.com/office/drawing/2014/main" val="2626201618"/>
                    </a:ext>
                  </a:extLst>
                </a:gridCol>
              </a:tblGrid>
              <a:tr h="429899">
                <a:tc>
                  <a:txBody>
                    <a:bodyPr/>
                    <a:lstStyle/>
                    <a:p>
                      <a:pPr algn="l" fontAlgn="b"/>
                      <a:r>
                        <a:rPr lang="en-US" sz="1000" b="1" i="1" u="none" strike="noStrike">
                          <a:effectLst/>
                          <a:latin typeface="Arial" panose="020B0604020202020204" pitchFamily="34" charset="0"/>
                        </a:rPr>
                        <a:t>Non-Program Transactions </a:t>
                      </a:r>
                      <a:br>
                        <a:rPr lang="en-US" sz="1000" b="1" i="1" u="none" strike="noStrike">
                          <a:effectLst/>
                          <a:latin typeface="Arial" panose="020B0604020202020204" pitchFamily="34" charset="0"/>
                        </a:rPr>
                      </a:br>
                      <a:r>
                        <a:rPr lang="en-US" sz="1000" b="1" i="1" u="none" strike="noStrike">
                          <a:effectLst/>
                          <a:latin typeface="Arial" panose="020B0604020202020204" pitchFamily="34" charset="0"/>
                        </a:rPr>
                        <a:t>410 000  Inter-fund Transfers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1,787,234.87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1,790,627.19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1,995,984.00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97806498"/>
                  </a:ext>
                </a:extLst>
              </a:tr>
              <a:tr h="214950">
                <a:tc>
                  <a:txBody>
                    <a:bodyPr/>
                    <a:lstStyle/>
                    <a:p>
                      <a:pPr algn="l" fontAlgn="b"/>
                      <a:r>
                        <a:rPr lang="en-US" sz="1000" b="0" i="0" u="none" strike="noStrike">
                          <a:effectLst/>
                          <a:latin typeface="Arial" panose="020B0604020202020204" pitchFamily="34" charset="0"/>
                        </a:rPr>
                        <a:t>430 000  Instructional Service Payments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617,012.17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1,156,441.79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1,041,599.00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19686696"/>
                  </a:ext>
                </a:extLst>
              </a:tr>
              <a:tr h="227595">
                <a:tc>
                  <a:txBody>
                    <a:bodyPr/>
                    <a:lstStyle/>
                    <a:p>
                      <a:pPr algn="l" fontAlgn="b"/>
                      <a:r>
                        <a:rPr lang="en-US" sz="1000" b="0" i="0" u="none" strike="noStrike">
                          <a:effectLst/>
                          <a:latin typeface="Arial" panose="020B0604020202020204" pitchFamily="34" charset="0"/>
                        </a:rPr>
                        <a:t>490 000  Other Non-Program Transactions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73.60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21400076"/>
                  </a:ext>
                </a:extLst>
              </a:tr>
              <a:tr h="227595">
                <a:tc>
                  <a:txBody>
                    <a:bodyPr/>
                    <a:lstStyle/>
                    <a:p>
                      <a:pPr algn="l" fontAlgn="b"/>
                      <a:r>
                        <a:rPr lang="en-US" sz="1000" b="1" i="0" u="none" strike="noStrike">
                          <a:effectLst/>
                          <a:latin typeface="Arial" panose="020B0604020202020204" pitchFamily="34" charset="0"/>
                        </a:rPr>
                        <a:t>Subtotal Non-Program Transactions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2,404,320.64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2,947,068.98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3,037,583.00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60730244"/>
                  </a:ext>
                </a:extLst>
              </a:tr>
              <a:tr h="227595">
                <a:tc>
                  <a:txBody>
                    <a:bodyPr/>
                    <a:lstStyle/>
                    <a:p>
                      <a:pPr algn="l" fontAlgn="b"/>
                      <a:r>
                        <a:rPr lang="en-US" sz="1000" b="1" i="0" u="none" strike="noStrike">
                          <a:effectLst/>
                          <a:latin typeface="Arial" panose="020B0604020202020204" pitchFamily="34" charset="0"/>
                        </a:rPr>
                        <a:t>TOTAL EXPENDITURES &amp; OTHER FINANCING USES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16,830,196.82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16,693,093.69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dirty="0">
                          <a:effectLst/>
                          <a:latin typeface="Arial" panose="020B0604020202020204" pitchFamily="34" charset="0"/>
                        </a:rPr>
                        <a:t>16,849,288.00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52256722"/>
                  </a:ext>
                </a:extLst>
              </a:tr>
            </a:tbl>
          </a:graphicData>
        </a:graphic>
      </p:graphicFrame>
      <p:graphicFrame>
        <p:nvGraphicFramePr>
          <p:cNvPr id="6" name="Chart 5"/>
          <p:cNvGraphicFramePr>
            <a:graphicFrameLocks/>
          </p:cNvGraphicFramePr>
          <p:nvPr>
            <p:extLst>
              <p:ext uri="{D42A27DB-BD31-4B8C-83A1-F6EECF244321}">
                <p14:modId xmlns:p14="http://schemas.microsoft.com/office/powerpoint/2010/main" val="3977219551"/>
              </p:ext>
            </p:extLst>
          </p:nvPr>
        </p:nvGraphicFramePr>
        <p:xfrm>
          <a:off x="2286000" y="2725614"/>
          <a:ext cx="4572000" cy="318281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0" y="269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rgbClr val="0000FF"/>
                </a:solidFill>
                <a:latin typeface="Century Gothic" panose="020B0502020202020204" pitchFamily="34" charset="0"/>
              </a:rPr>
              <a:t>Fund </a:t>
            </a:r>
            <a:r>
              <a:rPr lang="en-US" altLang="en-US" sz="3600" b="1" dirty="0" smtClean="0">
                <a:solidFill>
                  <a:srgbClr val="0000FF"/>
                </a:solidFill>
                <a:latin typeface="Century Gothic" panose="020B0502020202020204" pitchFamily="34" charset="0"/>
              </a:rPr>
              <a:t>21Special </a:t>
            </a:r>
            <a:r>
              <a:rPr lang="en-US" altLang="en-US" sz="3600" b="1" dirty="0">
                <a:solidFill>
                  <a:srgbClr val="0000FF"/>
                </a:solidFill>
                <a:latin typeface="Century Gothic" panose="020B0502020202020204" pitchFamily="34" charset="0"/>
              </a:rPr>
              <a:t>Project </a:t>
            </a:r>
            <a:r>
              <a:rPr lang="en-US" altLang="en-US" sz="3600" b="1" dirty="0" smtClean="0">
                <a:solidFill>
                  <a:srgbClr val="0000FF"/>
                </a:solidFill>
                <a:latin typeface="Century Gothic" panose="020B0502020202020204" pitchFamily="34" charset="0"/>
              </a:rPr>
              <a:t>Fund (Gifts)</a:t>
            </a:r>
            <a:endParaRPr lang="en-US" altLang="en-US" sz="3600" b="1" dirty="0">
              <a:solidFill>
                <a:srgbClr val="0000FF"/>
              </a:solidFill>
              <a:latin typeface="Century Gothic" panose="020B0502020202020204" pitchFamily="34" charset="0"/>
            </a:endParaRPr>
          </a:p>
        </p:txBody>
      </p:sp>
      <p:graphicFrame>
        <p:nvGraphicFramePr>
          <p:cNvPr id="6" name="Chart 5"/>
          <p:cNvGraphicFramePr>
            <a:graphicFrameLocks/>
          </p:cNvGraphicFramePr>
          <p:nvPr/>
        </p:nvGraphicFramePr>
        <p:xfrm>
          <a:off x="723900" y="2252132"/>
          <a:ext cx="7696200" cy="46058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595748523"/>
              </p:ext>
            </p:extLst>
          </p:nvPr>
        </p:nvGraphicFramePr>
        <p:xfrm>
          <a:off x="1257300" y="2083776"/>
          <a:ext cx="6629399" cy="1855177"/>
        </p:xfrm>
        <a:graphic>
          <a:graphicData uri="http://schemas.openxmlformats.org/drawingml/2006/table">
            <a:tbl>
              <a:tblPr/>
              <a:tblGrid>
                <a:gridCol w="3417838">
                  <a:extLst>
                    <a:ext uri="{9D8B030D-6E8A-4147-A177-3AD203B41FA5}">
                      <a16:colId xmlns="" xmlns:a16="http://schemas.microsoft.com/office/drawing/2014/main" val="2650588876"/>
                    </a:ext>
                  </a:extLst>
                </a:gridCol>
                <a:gridCol w="1078983">
                  <a:extLst>
                    <a:ext uri="{9D8B030D-6E8A-4147-A177-3AD203B41FA5}">
                      <a16:colId xmlns="" xmlns:a16="http://schemas.microsoft.com/office/drawing/2014/main" val="3487910437"/>
                    </a:ext>
                  </a:extLst>
                </a:gridCol>
                <a:gridCol w="1066289">
                  <a:extLst>
                    <a:ext uri="{9D8B030D-6E8A-4147-A177-3AD203B41FA5}">
                      <a16:colId xmlns="" xmlns:a16="http://schemas.microsoft.com/office/drawing/2014/main" val="1926209639"/>
                    </a:ext>
                  </a:extLst>
                </a:gridCol>
                <a:gridCol w="1066289">
                  <a:extLst>
                    <a:ext uri="{9D8B030D-6E8A-4147-A177-3AD203B41FA5}">
                      <a16:colId xmlns="" xmlns:a16="http://schemas.microsoft.com/office/drawing/2014/main" val="214818451"/>
                    </a:ext>
                  </a:extLst>
                </a:gridCol>
              </a:tblGrid>
              <a:tr h="363760">
                <a:tc>
                  <a:txBody>
                    <a:bodyPr/>
                    <a:lstStyle/>
                    <a:p>
                      <a:pPr algn="l" fontAlgn="ctr"/>
                      <a:r>
                        <a:rPr lang="en-US" sz="1000" b="1" i="0" u="none" strike="noStrike">
                          <a:effectLst/>
                          <a:latin typeface="Arial" panose="020B0604020202020204" pitchFamily="34" charset="0"/>
                        </a:rPr>
                        <a:t>SPECIAL PROJECT FUNDS (FUNDS 21, 23, 29)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80848504"/>
                  </a:ext>
                </a:extLst>
              </a:tr>
              <a:tr h="218256">
                <a:tc>
                  <a:txBody>
                    <a:bodyPr/>
                    <a:lstStyle/>
                    <a:p>
                      <a:pPr algn="l" fontAlgn="b"/>
                      <a:r>
                        <a:rPr lang="en-US" sz="1000" b="0" i="0" u="none" strike="noStrike">
                          <a:effectLst/>
                          <a:latin typeface="Arial" panose="020B0604020202020204" pitchFamily="34" charset="0"/>
                        </a:rPr>
                        <a:t>900 000 Beginning Fund Balance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40,671.26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9,583.99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2,560.58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42767253"/>
                  </a:ext>
                </a:extLst>
              </a:tr>
              <a:tr h="218256">
                <a:tc>
                  <a:txBody>
                    <a:bodyPr/>
                    <a:lstStyle/>
                    <a:p>
                      <a:pPr algn="l" fontAlgn="b"/>
                      <a:r>
                        <a:rPr lang="en-US" sz="1000" b="1" i="0" u="none" strike="noStrike">
                          <a:effectLst/>
                          <a:latin typeface="Arial" panose="020B0604020202020204" pitchFamily="34" charset="0"/>
                        </a:rPr>
                        <a:t>900 000 Ending Fund Balance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9,583.99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2,560.58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2,560.58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53607399"/>
                  </a:ext>
                </a:extLst>
              </a:tr>
              <a:tr h="218256">
                <a:tc>
                  <a:txBody>
                    <a:bodyPr/>
                    <a:lstStyle/>
                    <a:p>
                      <a:pPr algn="l" fontAlgn="b"/>
                      <a:r>
                        <a:rPr lang="en-US" sz="1000" b="1" i="0" u="none" strike="noStrike">
                          <a:effectLst/>
                          <a:latin typeface="Arial" panose="020B0604020202020204" pitchFamily="34" charset="0"/>
                        </a:rPr>
                        <a:t>REVENUES &amp; OTHER FINANCING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46,244.22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67,828.35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94608516"/>
                  </a:ext>
                </a:extLst>
              </a:tr>
              <a:tr h="206131">
                <a:tc>
                  <a:txBody>
                    <a:bodyPr/>
                    <a:lstStyle/>
                    <a:p>
                      <a:pPr algn="l" fontAlgn="b"/>
                      <a:r>
                        <a:rPr lang="en-US" sz="1000" b="0" i="0" u="none" strike="noStrike">
                          <a:effectLst/>
                          <a:latin typeface="Arial" panose="020B0604020202020204" pitchFamily="34" charset="0"/>
                        </a:rPr>
                        <a:t>100 000 Instruction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16,127.85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26,674.22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65178679"/>
                  </a:ext>
                </a:extLst>
              </a:tr>
              <a:tr h="206131">
                <a:tc>
                  <a:txBody>
                    <a:bodyPr/>
                    <a:lstStyle/>
                    <a:p>
                      <a:pPr algn="l" fontAlgn="b"/>
                      <a:r>
                        <a:rPr lang="en-US" sz="1000" b="0" i="0" u="none" strike="noStrike">
                          <a:effectLst/>
                          <a:latin typeface="Arial" panose="020B0604020202020204" pitchFamily="34" charset="0"/>
                        </a:rPr>
                        <a:t>200 000 Support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61,203.64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48,177.54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39266791"/>
                  </a:ext>
                </a:extLst>
              </a:tr>
              <a:tr h="206131">
                <a:tc>
                  <a:txBody>
                    <a:bodyPr/>
                    <a:lstStyle/>
                    <a:p>
                      <a:pPr algn="l" fontAlgn="b"/>
                      <a:r>
                        <a:rPr lang="en-US" sz="1000" b="0" i="0" u="none" strike="noStrike">
                          <a:effectLst/>
                          <a:latin typeface="Arial" panose="020B0604020202020204" pitchFamily="34" charset="0"/>
                        </a:rPr>
                        <a:t>400 000 Non-Program Transactions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50158588"/>
                  </a:ext>
                </a:extLst>
              </a:tr>
              <a:tr h="218256">
                <a:tc>
                  <a:txBody>
                    <a:bodyPr/>
                    <a:lstStyle/>
                    <a:p>
                      <a:pPr algn="l" fontAlgn="b"/>
                      <a:r>
                        <a:rPr lang="en-US" sz="1000" b="1" i="0" u="none" strike="noStrike">
                          <a:effectLst/>
                          <a:latin typeface="Arial" panose="020B0604020202020204" pitchFamily="34" charset="0"/>
                        </a:rPr>
                        <a:t>TOTAL EXPENDTURES &amp; OTHER FINANCING USES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77,331.49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74,851.76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98190222"/>
                  </a:ext>
                </a:extLst>
              </a:tr>
            </a:tbl>
          </a:graphicData>
        </a:graphic>
      </p:graphicFrame>
    </p:spTree>
    <p:extLst>
      <p:ext uri="{BB962C8B-B14F-4D97-AF65-F5344CB8AC3E}">
        <p14:creationId xmlns:p14="http://schemas.microsoft.com/office/powerpoint/2010/main" val="2525472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0" y="2698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smtClean="0">
                <a:solidFill>
                  <a:srgbClr val="0000FF"/>
                </a:solidFill>
                <a:latin typeface="Century Gothic" panose="020B0502020202020204" pitchFamily="34" charset="0"/>
              </a:rPr>
              <a:t>Fund </a:t>
            </a:r>
            <a:r>
              <a:rPr lang="en-US" altLang="en-US" sz="3600" b="1" dirty="0">
                <a:solidFill>
                  <a:srgbClr val="0000FF"/>
                </a:solidFill>
                <a:latin typeface="Century Gothic" panose="020B0502020202020204" pitchFamily="34" charset="0"/>
              </a:rPr>
              <a:t>27 Special </a:t>
            </a:r>
            <a:r>
              <a:rPr lang="en-US" altLang="en-US" sz="3600" b="1" dirty="0" smtClean="0">
                <a:solidFill>
                  <a:srgbClr val="0000FF"/>
                </a:solidFill>
                <a:latin typeface="Century Gothic" panose="020B0502020202020204" pitchFamily="34" charset="0"/>
              </a:rPr>
              <a:t>Education Fund</a:t>
            </a:r>
            <a:endParaRPr lang="en-US" altLang="en-US" sz="3600" b="1" dirty="0">
              <a:solidFill>
                <a:srgbClr val="0000FF"/>
              </a:solidFill>
              <a:latin typeface="Century Gothic" panose="020B0502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1247853846"/>
              </p:ext>
            </p:extLst>
          </p:nvPr>
        </p:nvGraphicFramePr>
        <p:xfrm>
          <a:off x="495300" y="1619085"/>
          <a:ext cx="7696200" cy="46058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p:cNvGraphicFramePr>
            <a:graphicFrameLocks noGrp="1"/>
          </p:cNvGraphicFramePr>
          <p:nvPr/>
        </p:nvGraphicFramePr>
        <p:xfrm>
          <a:off x="1257300" y="1791494"/>
          <a:ext cx="6629399" cy="4143375"/>
        </p:xfrm>
        <a:graphic>
          <a:graphicData uri="http://schemas.openxmlformats.org/drawingml/2006/table">
            <a:tbl>
              <a:tblPr/>
              <a:tblGrid>
                <a:gridCol w="3417838">
                  <a:extLst>
                    <a:ext uri="{9D8B030D-6E8A-4147-A177-3AD203B41FA5}">
                      <a16:colId xmlns="" xmlns:a16="http://schemas.microsoft.com/office/drawing/2014/main" val="557143758"/>
                    </a:ext>
                  </a:extLst>
                </a:gridCol>
                <a:gridCol w="1078983">
                  <a:extLst>
                    <a:ext uri="{9D8B030D-6E8A-4147-A177-3AD203B41FA5}">
                      <a16:colId xmlns="" xmlns:a16="http://schemas.microsoft.com/office/drawing/2014/main" val="236700248"/>
                    </a:ext>
                  </a:extLst>
                </a:gridCol>
                <a:gridCol w="1066289">
                  <a:extLst>
                    <a:ext uri="{9D8B030D-6E8A-4147-A177-3AD203B41FA5}">
                      <a16:colId xmlns="" xmlns:a16="http://schemas.microsoft.com/office/drawing/2014/main" val="602162087"/>
                    </a:ext>
                  </a:extLst>
                </a:gridCol>
                <a:gridCol w="1066289">
                  <a:extLst>
                    <a:ext uri="{9D8B030D-6E8A-4147-A177-3AD203B41FA5}">
                      <a16:colId xmlns="" xmlns:a16="http://schemas.microsoft.com/office/drawing/2014/main" val="1853923000"/>
                    </a:ext>
                  </a:extLst>
                </a:gridCol>
              </a:tblGrid>
              <a:tr h="285750">
                <a:tc>
                  <a:txBody>
                    <a:bodyPr/>
                    <a:lstStyle/>
                    <a:p>
                      <a:pPr algn="l" fontAlgn="ctr"/>
                      <a:r>
                        <a:rPr lang="en-US" sz="1000" b="1" i="0" u="none" strike="noStrike">
                          <a:effectLst/>
                          <a:latin typeface="Arial" panose="020B0604020202020204" pitchFamily="34" charset="0"/>
                        </a:rPr>
                        <a:t>SPECIAL EDUCATION FUND (FUND 27)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1" i="0" u="none" strike="noStrike">
                          <a:effectLst/>
                          <a:latin typeface="Arial" panose="020B0604020202020204" pitchFamily="34" charset="0"/>
                        </a:rPr>
                        <a:t>Audited </a:t>
                      </a:r>
                      <a:br>
                        <a:rPr lang="en-US" sz="800" b="1" i="0" u="none" strike="noStrike">
                          <a:effectLst/>
                          <a:latin typeface="Arial" panose="020B0604020202020204" pitchFamily="34" charset="0"/>
                        </a:rPr>
                      </a:br>
                      <a:r>
                        <a:rPr lang="en-US" sz="800" b="1" i="0" u="none" strike="noStrike">
                          <a:effectLst/>
                          <a:latin typeface="Arial" panose="020B0604020202020204" pitchFamily="34" charset="0"/>
                        </a:rPr>
                        <a:t>2016-17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effectLst/>
                          <a:latin typeface="Arial" panose="020B0604020202020204" pitchFamily="34" charset="0"/>
                        </a:rPr>
                        <a:t>Unaudited </a:t>
                      </a:r>
                      <a:br>
                        <a:rPr lang="en-US" sz="800" b="1" i="0" u="none" strike="noStrike">
                          <a:effectLst/>
                          <a:latin typeface="Arial" panose="020B0604020202020204" pitchFamily="34" charset="0"/>
                        </a:rPr>
                      </a:br>
                      <a:r>
                        <a:rPr lang="en-US" sz="800" b="1" i="0" u="none" strike="noStrike">
                          <a:effectLst/>
                          <a:latin typeface="Arial" panose="020B0604020202020204" pitchFamily="34" charset="0"/>
                        </a:rPr>
                        <a:t>2017-18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effectLst/>
                          <a:latin typeface="Arial" panose="020B0604020202020204" pitchFamily="34" charset="0"/>
                        </a:rPr>
                        <a:t>Budget </a:t>
                      </a:r>
                      <a:br>
                        <a:rPr lang="en-US" sz="800" b="1" i="0" u="none" strike="noStrike">
                          <a:effectLst/>
                          <a:latin typeface="Arial" panose="020B0604020202020204" pitchFamily="34" charset="0"/>
                        </a:rPr>
                      </a:br>
                      <a:r>
                        <a:rPr lang="en-US" sz="800" b="1" i="0" u="none" strike="noStrike">
                          <a:effectLst/>
                          <a:latin typeface="Arial" panose="020B0604020202020204" pitchFamily="34" charset="0"/>
                        </a:rPr>
                        <a:t>2018-19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38964752"/>
                  </a:ext>
                </a:extLst>
              </a:tr>
              <a:tr h="171450">
                <a:tc>
                  <a:txBody>
                    <a:bodyPr/>
                    <a:lstStyle/>
                    <a:p>
                      <a:pPr algn="l" fontAlgn="b"/>
                      <a:r>
                        <a:rPr lang="en-US" sz="1000" b="0" i="0" u="none" strike="noStrike">
                          <a:effectLst/>
                          <a:latin typeface="Arial" panose="020B0604020202020204" pitchFamily="34" charset="0"/>
                        </a:rPr>
                        <a:t>900 000 Beginning Fund Balance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01666220"/>
                  </a:ext>
                </a:extLst>
              </a:tr>
              <a:tr h="171450">
                <a:tc>
                  <a:txBody>
                    <a:bodyPr/>
                    <a:lstStyle/>
                    <a:p>
                      <a:pPr algn="l" fontAlgn="b"/>
                      <a:r>
                        <a:rPr lang="en-US" sz="1000" b="1" i="0" u="none" strike="noStrike">
                          <a:effectLst/>
                          <a:latin typeface="Arial" panose="020B0604020202020204" pitchFamily="34" charset="0"/>
                        </a:rPr>
                        <a:t>900 000 Ending Fund Balance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63934651"/>
                  </a:ext>
                </a:extLst>
              </a:tr>
              <a:tr h="171450">
                <a:tc>
                  <a:txBody>
                    <a:bodyPr/>
                    <a:lstStyle/>
                    <a:p>
                      <a:pPr algn="l" fontAlgn="b"/>
                      <a:r>
                        <a:rPr lang="en-US" sz="1000" b="1" i="0" u="none" strike="noStrike">
                          <a:effectLst/>
                          <a:latin typeface="Arial" panose="020B0604020202020204" pitchFamily="34" charset="0"/>
                        </a:rPr>
                        <a:t>REVENUES &amp; OTHER FINANCING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96013213"/>
                  </a:ext>
                </a:extLst>
              </a:tr>
              <a:tr h="161925">
                <a:tc>
                  <a:txBody>
                    <a:bodyPr/>
                    <a:lstStyle/>
                    <a:p>
                      <a:pPr algn="l" fontAlgn="b"/>
                      <a:r>
                        <a:rPr lang="en-US" sz="1000" b="0" i="0" u="none" strike="noStrike">
                          <a:effectLst/>
                          <a:latin typeface="Arial" panose="020B0604020202020204" pitchFamily="34" charset="0"/>
                        </a:rPr>
                        <a:t>100 Transfers-in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1,738,380.90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1,790,627.19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1,995,984.00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92820462"/>
                  </a:ext>
                </a:extLst>
              </a:tr>
              <a:tr h="333375">
                <a:tc>
                  <a:txBody>
                    <a:bodyPr/>
                    <a:lstStyle/>
                    <a:p>
                      <a:pPr algn="l" fontAlgn="b"/>
                      <a:r>
                        <a:rPr lang="en-US" sz="1000" b="1" i="1" u="none" strike="noStrike">
                          <a:effectLst/>
                          <a:latin typeface="Arial" panose="020B0604020202020204" pitchFamily="34" charset="0"/>
                        </a:rPr>
                        <a:t>Other School Districts Within Wisconsin</a:t>
                      </a:r>
                      <a:br>
                        <a:rPr lang="en-US" sz="1000" b="1" i="1" u="none" strike="noStrike">
                          <a:effectLst/>
                          <a:latin typeface="Arial" panose="020B0604020202020204" pitchFamily="34" charset="0"/>
                        </a:rPr>
                      </a:br>
                      <a:r>
                        <a:rPr lang="en-US" sz="1000" b="1" i="1" u="none" strike="noStrike">
                          <a:effectLst/>
                          <a:latin typeface="Arial" panose="020B0604020202020204" pitchFamily="34" charset="0"/>
                        </a:rPr>
                        <a:t>310 Transit of Aids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693.11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2,869.00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76163536"/>
                  </a:ext>
                </a:extLst>
              </a:tr>
              <a:tr h="171450">
                <a:tc>
                  <a:txBody>
                    <a:bodyPr/>
                    <a:lstStyle/>
                    <a:p>
                      <a:pPr algn="l" fontAlgn="b"/>
                      <a:r>
                        <a:rPr lang="en-US" sz="1000" b="1" i="0" u="none" strike="noStrike">
                          <a:effectLst/>
                          <a:latin typeface="Arial" panose="020B0604020202020204" pitchFamily="34" charset="0"/>
                        </a:rPr>
                        <a:t>Subtotal Other School Districts within Wisconsin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693.11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2,869.00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24936041"/>
                  </a:ext>
                </a:extLst>
              </a:tr>
              <a:tr h="333375">
                <a:tc>
                  <a:txBody>
                    <a:bodyPr/>
                    <a:lstStyle/>
                    <a:p>
                      <a:pPr algn="l" fontAlgn="b"/>
                      <a:r>
                        <a:rPr lang="en-US" sz="1000" b="1" i="1" u="none" strike="noStrike">
                          <a:effectLst/>
                          <a:latin typeface="Arial" panose="020B0604020202020204" pitchFamily="34" charset="0"/>
                        </a:rPr>
                        <a:t>Intermediate Sources </a:t>
                      </a:r>
                      <a:br>
                        <a:rPr lang="en-US" sz="1000" b="1" i="1" u="none" strike="noStrike">
                          <a:effectLst/>
                          <a:latin typeface="Arial" panose="020B0604020202020204" pitchFamily="34" charset="0"/>
                        </a:rPr>
                      </a:br>
                      <a:r>
                        <a:rPr lang="en-US" sz="1000" b="1" i="1" u="none" strike="noStrike">
                          <a:effectLst/>
                          <a:latin typeface="Arial" panose="020B0604020202020204" pitchFamily="34" charset="0"/>
                        </a:rPr>
                        <a:t>510 Transit of Aids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2,812.23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4,479.68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53534067"/>
                  </a:ext>
                </a:extLst>
              </a:tr>
              <a:tr h="171450">
                <a:tc>
                  <a:txBody>
                    <a:bodyPr/>
                    <a:lstStyle/>
                    <a:p>
                      <a:pPr algn="l" fontAlgn="b"/>
                      <a:r>
                        <a:rPr lang="en-US" sz="1000" b="1" i="0" u="none" strike="noStrike">
                          <a:effectLst/>
                          <a:latin typeface="Arial" panose="020B0604020202020204" pitchFamily="34" charset="0"/>
                        </a:rPr>
                        <a:t>Subtotal Intermediate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2,812.23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4,479.68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67994352"/>
                  </a:ext>
                </a:extLst>
              </a:tr>
              <a:tr h="323850">
                <a:tc>
                  <a:txBody>
                    <a:bodyPr/>
                    <a:lstStyle/>
                    <a:p>
                      <a:pPr algn="l" fontAlgn="b"/>
                      <a:r>
                        <a:rPr lang="en-US" sz="1000" b="1" i="1" u="none" strike="noStrike">
                          <a:effectLst/>
                          <a:latin typeface="Arial" panose="020B0604020202020204" pitchFamily="34" charset="0"/>
                        </a:rPr>
                        <a:t>State Sources </a:t>
                      </a:r>
                      <a:br>
                        <a:rPr lang="en-US" sz="1000" b="1" i="1" u="none" strike="noStrike">
                          <a:effectLst/>
                          <a:latin typeface="Arial" panose="020B0604020202020204" pitchFamily="34" charset="0"/>
                        </a:rPr>
                      </a:br>
                      <a:r>
                        <a:rPr lang="en-US" sz="1000" b="1" i="1" u="none" strike="noStrike">
                          <a:effectLst/>
                          <a:latin typeface="Arial" panose="020B0604020202020204" pitchFamily="34" charset="0"/>
                        </a:rPr>
                        <a:t>610 State Aid -- Categorical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561,117.00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578,895.00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575,000.00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32090727"/>
                  </a:ext>
                </a:extLst>
              </a:tr>
              <a:tr h="171450">
                <a:tc>
                  <a:txBody>
                    <a:bodyPr/>
                    <a:lstStyle/>
                    <a:p>
                      <a:pPr algn="l" fontAlgn="b"/>
                      <a:r>
                        <a:rPr lang="en-US" sz="1000" b="0" i="0" u="none" strike="noStrike">
                          <a:effectLst/>
                          <a:latin typeface="Arial" panose="020B0604020202020204" pitchFamily="34" charset="0"/>
                        </a:rPr>
                        <a:t>690 Other Revenue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518.13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99589554"/>
                  </a:ext>
                </a:extLst>
              </a:tr>
              <a:tr h="171450">
                <a:tc>
                  <a:txBody>
                    <a:bodyPr/>
                    <a:lstStyle/>
                    <a:p>
                      <a:pPr algn="l" fontAlgn="b"/>
                      <a:r>
                        <a:rPr lang="en-US" sz="1000" b="1" i="0" u="none" strike="noStrike">
                          <a:effectLst/>
                          <a:latin typeface="Arial" panose="020B0604020202020204" pitchFamily="34" charset="0"/>
                        </a:rPr>
                        <a:t>Subtotal State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561,635.13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595,349.00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575,000.00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46437570"/>
                  </a:ext>
                </a:extLst>
              </a:tr>
              <a:tr h="323850">
                <a:tc>
                  <a:txBody>
                    <a:bodyPr/>
                    <a:lstStyle/>
                    <a:p>
                      <a:pPr algn="l" fontAlgn="b"/>
                      <a:r>
                        <a:rPr lang="en-US" sz="1000" b="1" i="1" u="none" strike="noStrike">
                          <a:solidFill>
                            <a:srgbClr val="000000"/>
                          </a:solidFill>
                          <a:effectLst/>
                          <a:latin typeface="Arial" panose="020B0604020202020204" pitchFamily="34" charset="0"/>
                        </a:rPr>
                        <a:t>Federal Sources </a:t>
                      </a:r>
                      <a:br>
                        <a:rPr lang="en-US" sz="1000" b="1" i="1" u="none" strike="noStrike">
                          <a:solidFill>
                            <a:srgbClr val="000000"/>
                          </a:solidFill>
                          <a:effectLst/>
                          <a:latin typeface="Arial" panose="020B0604020202020204" pitchFamily="34" charset="0"/>
                        </a:rPr>
                      </a:br>
                      <a:r>
                        <a:rPr lang="en-US" sz="1000" b="1" i="1" u="none" strike="noStrike">
                          <a:solidFill>
                            <a:srgbClr val="000000"/>
                          </a:solidFill>
                          <a:effectLst/>
                          <a:latin typeface="Arial" panose="020B0604020202020204" pitchFamily="34" charset="0"/>
                        </a:rPr>
                        <a:t>710 Federal Aid - Categorical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4,266.00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9420751"/>
                  </a:ext>
                </a:extLst>
              </a:tr>
              <a:tr h="161925">
                <a:tc>
                  <a:txBody>
                    <a:bodyPr/>
                    <a:lstStyle/>
                    <a:p>
                      <a:pPr algn="l" fontAlgn="b"/>
                      <a:r>
                        <a:rPr lang="en-US" sz="1000" b="0" i="0" u="none" strike="noStrike">
                          <a:effectLst/>
                          <a:latin typeface="Arial" panose="020B0604020202020204" pitchFamily="34" charset="0"/>
                        </a:rPr>
                        <a:t>730 DPI Special Project Grants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364,097.41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321,081.62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410,548.00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21172401"/>
                  </a:ext>
                </a:extLst>
              </a:tr>
              <a:tr h="171450">
                <a:tc>
                  <a:txBody>
                    <a:bodyPr/>
                    <a:lstStyle/>
                    <a:p>
                      <a:pPr algn="l" fontAlgn="b"/>
                      <a:r>
                        <a:rPr lang="en-US" sz="1000" b="0" i="0" u="none" strike="noStrike">
                          <a:effectLst/>
                          <a:latin typeface="Arial" panose="020B0604020202020204" pitchFamily="34" charset="0"/>
                        </a:rPr>
                        <a:t>780 Other Federal Revenue Through State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75,334.75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80,993.94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60,000.00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01261448"/>
                  </a:ext>
                </a:extLst>
              </a:tr>
              <a:tr h="171450">
                <a:tc>
                  <a:txBody>
                    <a:bodyPr/>
                    <a:lstStyle/>
                    <a:p>
                      <a:pPr algn="l" fontAlgn="b"/>
                      <a:r>
                        <a:rPr lang="en-US" sz="1000" b="1" i="0" u="none" strike="noStrike">
                          <a:effectLst/>
                          <a:latin typeface="Arial" panose="020B0604020202020204" pitchFamily="34" charset="0"/>
                        </a:rPr>
                        <a:t>Subtotal Federal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439,432.16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406,341.56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470,548.00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80420365"/>
                  </a:ext>
                </a:extLst>
              </a:tr>
              <a:tr h="333375">
                <a:tc>
                  <a:txBody>
                    <a:bodyPr/>
                    <a:lstStyle/>
                    <a:p>
                      <a:pPr algn="l" fontAlgn="b"/>
                      <a:r>
                        <a:rPr lang="en-US" sz="1000" b="1" i="1" u="none" strike="noStrike">
                          <a:effectLst/>
                          <a:latin typeface="Arial" panose="020B0604020202020204" pitchFamily="34" charset="0"/>
                        </a:rPr>
                        <a:t>Other Revenues </a:t>
                      </a:r>
                      <a:br>
                        <a:rPr lang="en-US" sz="1000" b="1" i="1" u="none" strike="noStrike">
                          <a:effectLst/>
                          <a:latin typeface="Arial" panose="020B0604020202020204" pitchFamily="34" charset="0"/>
                        </a:rPr>
                      </a:br>
                      <a:r>
                        <a:rPr lang="en-US" sz="1000" b="1" i="1" u="none" strike="noStrike">
                          <a:effectLst/>
                          <a:latin typeface="Arial" panose="020B0604020202020204" pitchFamily="34" charset="0"/>
                        </a:rPr>
                        <a:t>960 Adjustments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1,656.67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61717511"/>
                  </a:ext>
                </a:extLst>
              </a:tr>
              <a:tr h="171450">
                <a:tc>
                  <a:txBody>
                    <a:bodyPr/>
                    <a:lstStyle/>
                    <a:p>
                      <a:pPr algn="l" fontAlgn="b"/>
                      <a:r>
                        <a:rPr lang="en-US" sz="1000" b="1" i="0" u="none" strike="noStrike">
                          <a:effectLst/>
                          <a:latin typeface="Arial" panose="020B0604020202020204" pitchFamily="34" charset="0"/>
                        </a:rPr>
                        <a:t>Subtotal Other Revenues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1,656.67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20131664"/>
                  </a:ext>
                </a:extLst>
              </a:tr>
              <a:tr h="171450">
                <a:tc>
                  <a:txBody>
                    <a:bodyPr/>
                    <a:lstStyle/>
                    <a:p>
                      <a:pPr algn="l" fontAlgn="b"/>
                      <a:r>
                        <a:rPr lang="en-US" sz="1000" b="1" i="0" u="none" strike="noStrike">
                          <a:effectLst/>
                          <a:latin typeface="Arial" panose="020B0604020202020204" pitchFamily="34" charset="0"/>
                        </a:rPr>
                        <a:t>TOTAL REVENUES &amp; OTHER FINANCING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2,742,953.53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2,801,323.10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dirty="0">
                          <a:effectLst/>
                          <a:latin typeface="Arial" panose="020B0604020202020204" pitchFamily="34" charset="0"/>
                        </a:rPr>
                        <a:t>3,041,532.00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49247472"/>
                  </a:ext>
                </a:extLst>
              </a:tr>
            </a:tbl>
          </a:graphicData>
        </a:graphic>
      </p:graphicFrame>
    </p:spTree>
    <p:extLst>
      <p:ext uri="{BB962C8B-B14F-4D97-AF65-F5344CB8AC3E}">
        <p14:creationId xmlns:p14="http://schemas.microsoft.com/office/powerpoint/2010/main" val="879451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0" y="2698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smtClean="0">
                <a:solidFill>
                  <a:srgbClr val="0000FF"/>
                </a:solidFill>
                <a:latin typeface="Century Gothic" panose="020B0502020202020204" pitchFamily="34" charset="0"/>
              </a:rPr>
              <a:t>Fund </a:t>
            </a:r>
            <a:r>
              <a:rPr lang="en-US" altLang="en-US" sz="3600" b="1" dirty="0">
                <a:solidFill>
                  <a:srgbClr val="0000FF"/>
                </a:solidFill>
                <a:latin typeface="Century Gothic" panose="020B0502020202020204" pitchFamily="34" charset="0"/>
              </a:rPr>
              <a:t>27 Special </a:t>
            </a:r>
            <a:r>
              <a:rPr lang="en-US" altLang="en-US" sz="3600" b="1" dirty="0" smtClean="0">
                <a:solidFill>
                  <a:srgbClr val="0000FF"/>
                </a:solidFill>
                <a:latin typeface="Century Gothic" panose="020B0502020202020204" pitchFamily="34" charset="0"/>
              </a:rPr>
              <a:t>Education Fund</a:t>
            </a:r>
            <a:endParaRPr lang="en-US" altLang="en-US" sz="3600" b="1" dirty="0">
              <a:solidFill>
                <a:srgbClr val="0000FF"/>
              </a:solidFill>
              <a:latin typeface="Century Gothic" panose="020B0502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1247853846"/>
              </p:ext>
            </p:extLst>
          </p:nvPr>
        </p:nvGraphicFramePr>
        <p:xfrm>
          <a:off x="495300" y="1619085"/>
          <a:ext cx="7696200" cy="46058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p:cNvGraphicFramePr>
            <a:graphicFrameLocks noGrp="1"/>
          </p:cNvGraphicFramePr>
          <p:nvPr/>
        </p:nvGraphicFramePr>
        <p:xfrm>
          <a:off x="1257300" y="1643856"/>
          <a:ext cx="6629399" cy="4438650"/>
        </p:xfrm>
        <a:graphic>
          <a:graphicData uri="http://schemas.openxmlformats.org/drawingml/2006/table">
            <a:tbl>
              <a:tblPr/>
              <a:tblGrid>
                <a:gridCol w="3417838">
                  <a:extLst>
                    <a:ext uri="{9D8B030D-6E8A-4147-A177-3AD203B41FA5}">
                      <a16:colId xmlns="" xmlns:a16="http://schemas.microsoft.com/office/drawing/2014/main" val="2344969376"/>
                    </a:ext>
                  </a:extLst>
                </a:gridCol>
                <a:gridCol w="1078983">
                  <a:extLst>
                    <a:ext uri="{9D8B030D-6E8A-4147-A177-3AD203B41FA5}">
                      <a16:colId xmlns="" xmlns:a16="http://schemas.microsoft.com/office/drawing/2014/main" val="1277824538"/>
                    </a:ext>
                  </a:extLst>
                </a:gridCol>
                <a:gridCol w="1066289">
                  <a:extLst>
                    <a:ext uri="{9D8B030D-6E8A-4147-A177-3AD203B41FA5}">
                      <a16:colId xmlns="" xmlns:a16="http://schemas.microsoft.com/office/drawing/2014/main" val="838808008"/>
                    </a:ext>
                  </a:extLst>
                </a:gridCol>
                <a:gridCol w="1066289">
                  <a:extLst>
                    <a:ext uri="{9D8B030D-6E8A-4147-A177-3AD203B41FA5}">
                      <a16:colId xmlns="" xmlns:a16="http://schemas.microsoft.com/office/drawing/2014/main" val="2125923594"/>
                    </a:ext>
                  </a:extLst>
                </a:gridCol>
              </a:tblGrid>
              <a:tr h="161925">
                <a:tc>
                  <a:txBody>
                    <a:bodyPr/>
                    <a:lstStyle/>
                    <a:p>
                      <a:pPr algn="l" fontAlgn="b"/>
                      <a:r>
                        <a:rPr lang="en-US" sz="1000" b="1" i="0" u="none" strike="noStrike">
                          <a:effectLst/>
                          <a:latin typeface="Arial" panose="020B0604020202020204" pitchFamily="34" charset="0"/>
                        </a:rPr>
                        <a:t>EXPENDITURES &amp; OTHER FINANCING USES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2131286525"/>
                  </a:ext>
                </a:extLst>
              </a:tr>
              <a:tr h="323850">
                <a:tc>
                  <a:txBody>
                    <a:bodyPr/>
                    <a:lstStyle/>
                    <a:p>
                      <a:pPr algn="l" fontAlgn="b"/>
                      <a:r>
                        <a:rPr lang="en-US" sz="1000" b="1" i="1" u="none" strike="noStrike">
                          <a:effectLst/>
                          <a:latin typeface="Arial" panose="020B0604020202020204" pitchFamily="34" charset="0"/>
                        </a:rPr>
                        <a:t>Instruction </a:t>
                      </a:r>
                      <a:br>
                        <a:rPr lang="en-US" sz="1000" b="1" i="1" u="none" strike="noStrike">
                          <a:effectLst/>
                          <a:latin typeface="Arial" panose="020B0604020202020204" pitchFamily="34" charset="0"/>
                        </a:rPr>
                      </a:br>
                      <a:r>
                        <a:rPr lang="en-US" sz="1000" b="1" i="1" u="none" strike="noStrike">
                          <a:effectLst/>
                          <a:latin typeface="Arial" panose="020B0604020202020204" pitchFamily="34" charset="0"/>
                        </a:rPr>
                        <a:t>110 000  Undifferentiated Curriculum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42972884"/>
                  </a:ext>
                </a:extLst>
              </a:tr>
              <a:tr h="161925">
                <a:tc>
                  <a:txBody>
                    <a:bodyPr/>
                    <a:lstStyle/>
                    <a:p>
                      <a:pPr algn="l" fontAlgn="b"/>
                      <a:r>
                        <a:rPr lang="en-US" sz="1000" b="0" i="0" u="none" strike="noStrike">
                          <a:effectLst/>
                          <a:latin typeface="Arial" panose="020B0604020202020204" pitchFamily="34" charset="0"/>
                        </a:rPr>
                        <a:t>120 000  Regular Curriculum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66941717"/>
                  </a:ext>
                </a:extLst>
              </a:tr>
              <a:tr h="161925">
                <a:tc>
                  <a:txBody>
                    <a:bodyPr/>
                    <a:lstStyle/>
                    <a:p>
                      <a:pPr algn="l" fontAlgn="b"/>
                      <a:r>
                        <a:rPr lang="en-US" sz="1000" b="0" i="0" u="none" strike="noStrike">
                          <a:effectLst/>
                          <a:latin typeface="Arial" panose="020B0604020202020204" pitchFamily="34" charset="0"/>
                        </a:rPr>
                        <a:t>130 000  Vocational Curriculum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22252151"/>
                  </a:ext>
                </a:extLst>
              </a:tr>
              <a:tr h="161925">
                <a:tc>
                  <a:txBody>
                    <a:bodyPr/>
                    <a:lstStyle/>
                    <a:p>
                      <a:pPr algn="l" fontAlgn="b"/>
                      <a:r>
                        <a:rPr lang="en-US" sz="1000" b="0" i="0" u="none" strike="noStrike">
                          <a:effectLst/>
                          <a:latin typeface="Arial" panose="020B0604020202020204" pitchFamily="34" charset="0"/>
                        </a:rPr>
                        <a:t>140 000  Physical Curriculum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54208366"/>
                  </a:ext>
                </a:extLst>
              </a:tr>
              <a:tr h="161925">
                <a:tc>
                  <a:txBody>
                    <a:bodyPr/>
                    <a:lstStyle/>
                    <a:p>
                      <a:pPr algn="l" fontAlgn="b"/>
                      <a:r>
                        <a:rPr lang="en-US" sz="1000" b="0" i="0" u="none" strike="noStrike">
                          <a:effectLst/>
                          <a:latin typeface="Arial" panose="020B0604020202020204" pitchFamily="34" charset="0"/>
                        </a:rPr>
                        <a:t>150 000 Special Education Curriculum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2,027,953.28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2,094,848.56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2,251,739.00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65983404"/>
                  </a:ext>
                </a:extLst>
              </a:tr>
              <a:tr h="161925">
                <a:tc>
                  <a:txBody>
                    <a:bodyPr/>
                    <a:lstStyle/>
                    <a:p>
                      <a:pPr algn="l" fontAlgn="b"/>
                      <a:r>
                        <a:rPr lang="en-US" sz="1000" b="0" i="0" u="none" strike="noStrike">
                          <a:effectLst/>
                          <a:latin typeface="Arial" panose="020B0604020202020204" pitchFamily="34" charset="0"/>
                        </a:rPr>
                        <a:t>160 000  Co-Curricular Activities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9729973"/>
                  </a:ext>
                </a:extLst>
              </a:tr>
              <a:tr h="171450">
                <a:tc>
                  <a:txBody>
                    <a:bodyPr/>
                    <a:lstStyle/>
                    <a:p>
                      <a:pPr algn="l" fontAlgn="b"/>
                      <a:r>
                        <a:rPr lang="en-US" sz="1000" b="0" i="0" u="none" strike="noStrike">
                          <a:effectLst/>
                          <a:latin typeface="Arial" panose="020B0604020202020204" pitchFamily="34" charset="0"/>
                        </a:rPr>
                        <a:t>170 000  Other Special Needs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38754882"/>
                  </a:ext>
                </a:extLst>
              </a:tr>
              <a:tr h="171450">
                <a:tc>
                  <a:txBody>
                    <a:bodyPr/>
                    <a:lstStyle/>
                    <a:p>
                      <a:pPr algn="l" fontAlgn="b"/>
                      <a:r>
                        <a:rPr lang="en-US" sz="1000" b="1" i="0" u="none" strike="noStrike">
                          <a:effectLst/>
                          <a:latin typeface="Arial" panose="020B0604020202020204" pitchFamily="34" charset="0"/>
                        </a:rPr>
                        <a:t>Subtotal Instruction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2,027,953.28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2,094,848.56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2,251,739.00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75717744"/>
                  </a:ext>
                </a:extLst>
              </a:tr>
              <a:tr h="323850">
                <a:tc>
                  <a:txBody>
                    <a:bodyPr/>
                    <a:lstStyle/>
                    <a:p>
                      <a:pPr algn="l" fontAlgn="b"/>
                      <a:r>
                        <a:rPr lang="fr-FR" sz="1000" b="1" i="1" u="none" strike="noStrike">
                          <a:effectLst/>
                          <a:latin typeface="Arial" panose="020B0604020202020204" pitchFamily="34" charset="0"/>
                        </a:rPr>
                        <a:t>Support Sources </a:t>
                      </a:r>
                      <a:br>
                        <a:rPr lang="fr-FR" sz="1000" b="1" i="1" u="none" strike="noStrike">
                          <a:effectLst/>
                          <a:latin typeface="Arial" panose="020B0604020202020204" pitchFamily="34" charset="0"/>
                        </a:rPr>
                      </a:br>
                      <a:r>
                        <a:rPr lang="fr-FR" sz="1000" b="1" i="1" u="none" strike="noStrike">
                          <a:effectLst/>
                          <a:latin typeface="Arial" panose="020B0604020202020204" pitchFamily="34" charset="0"/>
                        </a:rPr>
                        <a:t>210 000  Pupil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359,261.17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363,819.77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395,533.00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73879809"/>
                  </a:ext>
                </a:extLst>
              </a:tr>
              <a:tr h="161925">
                <a:tc>
                  <a:txBody>
                    <a:bodyPr/>
                    <a:lstStyle/>
                    <a:p>
                      <a:pPr algn="l" fontAlgn="b"/>
                      <a:r>
                        <a:rPr lang="en-US" sz="1000" b="0" i="0" u="none" strike="noStrike">
                          <a:effectLst/>
                          <a:latin typeface="Arial" panose="020B0604020202020204" pitchFamily="34" charset="0"/>
                        </a:rPr>
                        <a:t>220 000  Instructional Staff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165,659.37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143,173.71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159,292.00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332097"/>
                  </a:ext>
                </a:extLst>
              </a:tr>
              <a:tr h="161925">
                <a:tc>
                  <a:txBody>
                    <a:bodyPr/>
                    <a:lstStyle/>
                    <a:p>
                      <a:pPr algn="l" fontAlgn="b"/>
                      <a:r>
                        <a:rPr lang="en-US" sz="1000" b="0" i="0" u="none" strike="noStrike">
                          <a:effectLst/>
                          <a:latin typeface="Arial" panose="020B0604020202020204" pitchFamily="34" charset="0"/>
                        </a:rPr>
                        <a:t>230 000  General Administration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28460790"/>
                  </a:ext>
                </a:extLst>
              </a:tr>
              <a:tr h="161925">
                <a:tc>
                  <a:txBody>
                    <a:bodyPr/>
                    <a:lstStyle/>
                    <a:p>
                      <a:pPr algn="l" fontAlgn="b"/>
                      <a:r>
                        <a:rPr lang="en-US" sz="1000" b="0" i="0" u="none" strike="noStrike">
                          <a:effectLst/>
                          <a:latin typeface="Arial" panose="020B0604020202020204" pitchFamily="34" charset="0"/>
                        </a:rPr>
                        <a:t>240 000  School Building Administration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40423753"/>
                  </a:ext>
                </a:extLst>
              </a:tr>
              <a:tr h="161925">
                <a:tc>
                  <a:txBody>
                    <a:bodyPr/>
                    <a:lstStyle/>
                    <a:p>
                      <a:pPr algn="l" fontAlgn="b"/>
                      <a:r>
                        <a:rPr lang="en-US" sz="1000" b="0" i="0" u="none" strike="noStrike">
                          <a:effectLst/>
                          <a:latin typeface="Arial" panose="020B0604020202020204" pitchFamily="34" charset="0"/>
                        </a:rPr>
                        <a:t>250 000  Business Administration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75,287.54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70,898.93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59,458.00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37191125"/>
                  </a:ext>
                </a:extLst>
              </a:tr>
              <a:tr h="161925">
                <a:tc>
                  <a:txBody>
                    <a:bodyPr/>
                    <a:lstStyle/>
                    <a:p>
                      <a:pPr algn="l" fontAlgn="b"/>
                      <a:r>
                        <a:rPr lang="en-US" sz="1000" b="0" i="0" u="none" strike="noStrike">
                          <a:effectLst/>
                          <a:latin typeface="Arial" panose="020B0604020202020204" pitchFamily="34" charset="0"/>
                        </a:rPr>
                        <a:t>260 000  Central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2,308.83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3,500.00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29195502"/>
                  </a:ext>
                </a:extLst>
              </a:tr>
              <a:tr h="161925">
                <a:tc>
                  <a:txBody>
                    <a:bodyPr/>
                    <a:lstStyle/>
                    <a:p>
                      <a:pPr algn="l" fontAlgn="b"/>
                      <a:r>
                        <a:rPr lang="en-US" sz="1000" b="0" i="0" u="none" strike="noStrike">
                          <a:effectLst/>
                          <a:latin typeface="Arial" panose="020B0604020202020204" pitchFamily="34" charset="0"/>
                        </a:rPr>
                        <a:t>270 000  Insurance &amp; Judgments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48148392"/>
                  </a:ext>
                </a:extLst>
              </a:tr>
              <a:tr h="161925">
                <a:tc>
                  <a:txBody>
                    <a:bodyPr/>
                    <a:lstStyle/>
                    <a:p>
                      <a:pPr algn="l" fontAlgn="b"/>
                      <a:r>
                        <a:rPr lang="en-US" sz="1000" b="0" i="0" u="none" strike="noStrike">
                          <a:effectLst/>
                          <a:latin typeface="Arial" panose="020B0604020202020204" pitchFamily="34" charset="0"/>
                        </a:rPr>
                        <a:t>280 000  Debt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93348949"/>
                  </a:ext>
                </a:extLst>
              </a:tr>
              <a:tr h="171450">
                <a:tc>
                  <a:txBody>
                    <a:bodyPr/>
                    <a:lstStyle/>
                    <a:p>
                      <a:pPr algn="l" fontAlgn="b"/>
                      <a:r>
                        <a:rPr lang="en-US" sz="1000" b="0" i="0" u="none" strike="noStrike">
                          <a:effectLst/>
                          <a:latin typeface="Arial" panose="020B0604020202020204" pitchFamily="34" charset="0"/>
                        </a:rPr>
                        <a:t>290 000  Other Support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80622974"/>
                  </a:ext>
                </a:extLst>
              </a:tr>
              <a:tr h="171450">
                <a:tc>
                  <a:txBody>
                    <a:bodyPr/>
                    <a:lstStyle/>
                    <a:p>
                      <a:pPr algn="l" fontAlgn="b"/>
                      <a:r>
                        <a:rPr lang="en-US" sz="1000" b="1" i="0" u="none" strike="noStrike">
                          <a:effectLst/>
                          <a:latin typeface="Arial" panose="020B0604020202020204" pitchFamily="34" charset="0"/>
                        </a:rPr>
                        <a:t>Subtotal Support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600,208.08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580,201.24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617,783.00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28048530"/>
                  </a:ext>
                </a:extLst>
              </a:tr>
              <a:tr h="323850">
                <a:tc>
                  <a:txBody>
                    <a:bodyPr/>
                    <a:lstStyle/>
                    <a:p>
                      <a:pPr algn="l" fontAlgn="b"/>
                      <a:r>
                        <a:rPr lang="en-US" sz="1000" b="1" i="1" u="none" strike="noStrike">
                          <a:effectLst/>
                          <a:latin typeface="Arial" panose="020B0604020202020204" pitchFamily="34" charset="0"/>
                        </a:rPr>
                        <a:t>Non-Program Transactions </a:t>
                      </a:r>
                      <a:br>
                        <a:rPr lang="en-US" sz="1000" b="1" i="1" u="none" strike="noStrike">
                          <a:effectLst/>
                          <a:latin typeface="Arial" panose="020B0604020202020204" pitchFamily="34" charset="0"/>
                        </a:rPr>
                      </a:br>
                      <a:r>
                        <a:rPr lang="en-US" sz="1000" b="1" i="1" u="none" strike="noStrike">
                          <a:effectLst/>
                          <a:latin typeface="Arial" panose="020B0604020202020204" pitchFamily="34" charset="0"/>
                        </a:rPr>
                        <a:t>410 000  Inter-fund Transfers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37823151"/>
                  </a:ext>
                </a:extLst>
              </a:tr>
              <a:tr h="161925">
                <a:tc>
                  <a:txBody>
                    <a:bodyPr/>
                    <a:lstStyle/>
                    <a:p>
                      <a:pPr algn="l" fontAlgn="b"/>
                      <a:r>
                        <a:rPr lang="en-US" sz="1000" b="0" i="0" u="none" strike="noStrike">
                          <a:effectLst/>
                          <a:latin typeface="Arial" panose="020B0604020202020204" pitchFamily="34" charset="0"/>
                        </a:rPr>
                        <a:t>430 000  Instructional Service Payments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104,583.99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126,273.30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172,010.00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39220016"/>
                  </a:ext>
                </a:extLst>
              </a:tr>
              <a:tr h="171450">
                <a:tc>
                  <a:txBody>
                    <a:bodyPr/>
                    <a:lstStyle/>
                    <a:p>
                      <a:pPr algn="l" fontAlgn="b"/>
                      <a:r>
                        <a:rPr lang="en-US" sz="1000" b="0" i="0" u="none" strike="noStrike">
                          <a:effectLst/>
                          <a:latin typeface="Arial" panose="020B0604020202020204" pitchFamily="34" charset="0"/>
                        </a:rPr>
                        <a:t>490 000  Other Non-Program Transactions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10,208.18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04265050"/>
                  </a:ext>
                </a:extLst>
              </a:tr>
              <a:tr h="171450">
                <a:tc>
                  <a:txBody>
                    <a:bodyPr/>
                    <a:lstStyle/>
                    <a:p>
                      <a:pPr algn="l" fontAlgn="b"/>
                      <a:r>
                        <a:rPr lang="en-US" sz="1000" b="1" i="0" u="none" strike="noStrike">
                          <a:effectLst/>
                          <a:latin typeface="Arial" panose="020B0604020202020204" pitchFamily="34" charset="0"/>
                        </a:rPr>
                        <a:t>Subtotal Non-Program Transactions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114,792.17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126,273.30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172,010.00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84137213"/>
                  </a:ext>
                </a:extLst>
              </a:tr>
              <a:tr h="171450">
                <a:tc>
                  <a:txBody>
                    <a:bodyPr/>
                    <a:lstStyle/>
                    <a:p>
                      <a:pPr algn="l" fontAlgn="b"/>
                      <a:r>
                        <a:rPr lang="en-US" sz="1000" b="1" i="0" u="none" strike="noStrike">
                          <a:effectLst/>
                          <a:latin typeface="Arial" panose="020B0604020202020204" pitchFamily="34" charset="0"/>
                        </a:rPr>
                        <a:t>TOTAL EXPENDTURES &amp; OTHER FINANCING USES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2,742,953.53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2,801,323.10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dirty="0">
                          <a:effectLst/>
                          <a:latin typeface="Arial" panose="020B0604020202020204" pitchFamily="34" charset="0"/>
                        </a:rPr>
                        <a:t>3,041,532.00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5976241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0" y="14605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rgbClr val="0000FF"/>
                </a:solidFill>
                <a:latin typeface="Century Gothic" panose="020B0502020202020204" pitchFamily="34" charset="0"/>
              </a:rPr>
              <a:t>Fund </a:t>
            </a:r>
            <a:r>
              <a:rPr lang="en-US" altLang="en-US" sz="3600" b="1" dirty="0" smtClean="0">
                <a:solidFill>
                  <a:srgbClr val="0000FF"/>
                </a:solidFill>
                <a:latin typeface="Century Gothic" panose="020B0502020202020204" pitchFamily="34" charset="0"/>
              </a:rPr>
              <a:t>38 &amp; 39 Debt Service Fund</a:t>
            </a:r>
            <a:endParaRPr lang="en-US" altLang="en-US" sz="3600" b="1" dirty="0">
              <a:solidFill>
                <a:srgbClr val="0000FF"/>
              </a:solidFill>
              <a:latin typeface="Century Gothic" panose="020B0502020202020204" pitchFamily="34" charset="0"/>
            </a:endParaRPr>
          </a:p>
        </p:txBody>
      </p:sp>
      <p:sp>
        <p:nvSpPr>
          <p:cNvPr id="10" name="Rectangle 4"/>
          <p:cNvSpPr txBox="1">
            <a:spLocks noChangeArrowheads="1"/>
          </p:cNvSpPr>
          <p:nvPr/>
        </p:nvSpPr>
        <p:spPr>
          <a:xfrm>
            <a:off x="152400" y="3419475"/>
            <a:ext cx="4114800" cy="36576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eaLnBrk="1" fontAlgn="auto" hangingPunct="1">
              <a:lnSpc>
                <a:spcPct val="80000"/>
              </a:lnSpc>
              <a:spcAft>
                <a:spcPts val="0"/>
              </a:spcAft>
              <a:buFont typeface="Arial" charset="0"/>
              <a:buNone/>
              <a:defRPr/>
            </a:pPr>
            <a:endParaRPr lang="en-US" sz="1800" dirty="0">
              <a:solidFill>
                <a:srgbClr val="008000"/>
              </a:solidFill>
              <a:latin typeface="Century Gothic"/>
              <a:ea typeface="+mn-ea"/>
              <a:cs typeface="Century Gothic"/>
            </a:endParaRPr>
          </a:p>
        </p:txBody>
      </p:sp>
      <p:sp>
        <p:nvSpPr>
          <p:cNvPr id="11" name="Rectangle 4"/>
          <p:cNvSpPr txBox="1">
            <a:spLocks noChangeArrowheads="1"/>
          </p:cNvSpPr>
          <p:nvPr/>
        </p:nvSpPr>
        <p:spPr>
          <a:xfrm>
            <a:off x="4129332" y="3622430"/>
            <a:ext cx="4114800" cy="2892669"/>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800" dirty="0" smtClean="0">
                <a:solidFill>
                  <a:srgbClr val="008000"/>
                </a:solidFill>
                <a:latin typeface="Century Gothic"/>
                <a:cs typeface="Century Gothic"/>
              </a:rPr>
              <a:t>2008 Middle School Referendum</a:t>
            </a:r>
          </a:p>
          <a:p>
            <a:pPr>
              <a:defRPr/>
            </a:pPr>
            <a:r>
              <a:rPr lang="en-US" sz="1800" dirty="0" smtClean="0">
                <a:solidFill>
                  <a:srgbClr val="008000"/>
                </a:solidFill>
                <a:latin typeface="Century Gothic"/>
                <a:cs typeface="Century Gothic"/>
              </a:rPr>
              <a:t>2012 Elementary School Referendum</a:t>
            </a:r>
          </a:p>
          <a:p>
            <a:pPr>
              <a:defRPr/>
            </a:pPr>
            <a:r>
              <a:rPr lang="en-US" sz="1800" dirty="0" smtClean="0">
                <a:solidFill>
                  <a:srgbClr val="008000"/>
                </a:solidFill>
                <a:latin typeface="Century Gothic"/>
                <a:cs typeface="Century Gothic"/>
              </a:rPr>
              <a:t>WRS Unfunded Liability*</a:t>
            </a:r>
          </a:p>
          <a:p>
            <a:pPr>
              <a:defRPr/>
            </a:pPr>
            <a:r>
              <a:rPr lang="en-US" sz="1800" dirty="0" smtClean="0">
                <a:solidFill>
                  <a:srgbClr val="008000"/>
                </a:solidFill>
                <a:latin typeface="Century Gothic"/>
                <a:cs typeface="Century Gothic"/>
              </a:rPr>
              <a:t>High School Improvements*</a:t>
            </a:r>
          </a:p>
          <a:p>
            <a:pPr>
              <a:defRPr/>
            </a:pPr>
            <a:endParaRPr lang="en-US" sz="1800" dirty="0">
              <a:solidFill>
                <a:srgbClr val="008000"/>
              </a:solidFill>
              <a:latin typeface="Century Gothic"/>
              <a:cs typeface="Century Gothic"/>
            </a:endParaRPr>
          </a:p>
          <a:p>
            <a:pPr marL="0" indent="0">
              <a:buNone/>
              <a:defRPr/>
            </a:pPr>
            <a:r>
              <a:rPr lang="en-US" sz="1800" dirty="0" smtClean="0">
                <a:solidFill>
                  <a:srgbClr val="008000"/>
                </a:solidFill>
                <a:latin typeface="Century Gothic"/>
                <a:cs typeface="Century Gothic"/>
              </a:rPr>
              <a:t>*Fund 38 Debt Principal and Interest paid within the Revenue Limit Cap</a:t>
            </a:r>
          </a:p>
          <a:p>
            <a:pPr marL="0" indent="0">
              <a:buNone/>
              <a:defRPr/>
            </a:pPr>
            <a:endParaRPr lang="en-US" sz="1800" b="1" dirty="0" smtClean="0">
              <a:solidFill>
                <a:srgbClr val="008000"/>
              </a:solidFill>
              <a:latin typeface="Century Gothic"/>
              <a:cs typeface="Century Gothic"/>
            </a:endParaRPr>
          </a:p>
          <a:p>
            <a:pPr eaLnBrk="1" hangingPunct="1">
              <a:lnSpc>
                <a:spcPct val="80000"/>
              </a:lnSpc>
              <a:defRPr/>
            </a:pPr>
            <a:endParaRPr lang="en-US" sz="1800" b="1" dirty="0" smtClean="0">
              <a:solidFill>
                <a:srgbClr val="008000"/>
              </a:solidFill>
              <a:latin typeface="Century Gothic"/>
              <a:cs typeface="Century Gothic"/>
            </a:endParaRPr>
          </a:p>
          <a:p>
            <a:pPr eaLnBrk="1" hangingPunct="1">
              <a:lnSpc>
                <a:spcPct val="80000"/>
              </a:lnSpc>
              <a:defRPr/>
            </a:pPr>
            <a:endParaRPr lang="en-US" sz="1800" b="1" dirty="0" smtClean="0">
              <a:solidFill>
                <a:srgbClr val="008000"/>
              </a:solidFill>
              <a:latin typeface="Century Gothic"/>
              <a:cs typeface="Century Gothic"/>
            </a:endParaRPr>
          </a:p>
          <a:p>
            <a:pPr eaLnBrk="1" hangingPunct="1">
              <a:lnSpc>
                <a:spcPct val="80000"/>
              </a:lnSpc>
              <a:defRPr/>
            </a:pPr>
            <a:endParaRPr lang="en-US" sz="1800" b="1" dirty="0" smtClean="0">
              <a:solidFill>
                <a:srgbClr val="008000"/>
              </a:solidFill>
              <a:latin typeface="Century Gothic"/>
              <a:cs typeface="Century Gothic"/>
            </a:endParaRPr>
          </a:p>
          <a:p>
            <a:pPr eaLnBrk="1" hangingPunct="1">
              <a:lnSpc>
                <a:spcPct val="80000"/>
              </a:lnSpc>
              <a:defRPr/>
            </a:pPr>
            <a:endParaRPr lang="en-US" sz="1800" b="1" dirty="0" smtClean="0">
              <a:solidFill>
                <a:srgbClr val="008000"/>
              </a:solidFill>
              <a:latin typeface="Century Gothic"/>
              <a:cs typeface="Century Gothic"/>
            </a:endParaRPr>
          </a:p>
          <a:p>
            <a:pPr eaLnBrk="1" hangingPunct="1">
              <a:lnSpc>
                <a:spcPct val="80000"/>
              </a:lnSpc>
              <a:defRPr/>
            </a:pPr>
            <a:endParaRPr lang="en-US" sz="1800" b="1" dirty="0">
              <a:solidFill>
                <a:srgbClr val="008000"/>
              </a:solidFill>
              <a:latin typeface="Century Gothic"/>
              <a:cs typeface="Century Gothic"/>
            </a:endParaRPr>
          </a:p>
        </p:txBody>
      </p:sp>
      <p:sp>
        <p:nvSpPr>
          <p:cNvPr id="5" name="Rectangle 4"/>
          <p:cNvSpPr/>
          <p:nvPr/>
        </p:nvSpPr>
        <p:spPr>
          <a:xfrm rot="20066018">
            <a:off x="165379" y="4275730"/>
            <a:ext cx="2602523" cy="830997"/>
          </a:xfrm>
          <a:prstGeom prst="rect">
            <a:avLst/>
          </a:prstGeom>
        </p:spPr>
        <p:txBody>
          <a:bodyPr wrap="square">
            <a:spAutoFit/>
          </a:bodyPr>
          <a:lstStyle/>
          <a:p>
            <a:r>
              <a:rPr lang="en-US" altLang="en-US" sz="2400" b="1" dirty="0" smtClean="0">
                <a:solidFill>
                  <a:srgbClr val="0000FF"/>
                </a:solidFill>
                <a:latin typeface="Century Gothic" panose="020B0502020202020204" pitchFamily="34" charset="0"/>
              </a:rPr>
              <a:t>Debt Service Includes</a:t>
            </a:r>
          </a:p>
        </p:txBody>
      </p:sp>
      <p:graphicFrame>
        <p:nvGraphicFramePr>
          <p:cNvPr id="2" name="Table 1"/>
          <p:cNvGraphicFramePr>
            <a:graphicFrameLocks noGrp="1"/>
          </p:cNvGraphicFramePr>
          <p:nvPr>
            <p:extLst>
              <p:ext uri="{D42A27DB-BD31-4B8C-83A1-F6EECF244321}">
                <p14:modId xmlns:p14="http://schemas.microsoft.com/office/powerpoint/2010/main" val="3696659660"/>
              </p:ext>
            </p:extLst>
          </p:nvPr>
        </p:nvGraphicFramePr>
        <p:xfrm>
          <a:off x="1257300" y="824269"/>
          <a:ext cx="6629399" cy="2033226"/>
        </p:xfrm>
        <a:graphic>
          <a:graphicData uri="http://schemas.openxmlformats.org/drawingml/2006/table">
            <a:tbl>
              <a:tblPr/>
              <a:tblGrid>
                <a:gridCol w="3417838">
                  <a:extLst>
                    <a:ext uri="{9D8B030D-6E8A-4147-A177-3AD203B41FA5}">
                      <a16:colId xmlns="" xmlns:a16="http://schemas.microsoft.com/office/drawing/2014/main" val="4168221593"/>
                    </a:ext>
                  </a:extLst>
                </a:gridCol>
                <a:gridCol w="1078983">
                  <a:extLst>
                    <a:ext uri="{9D8B030D-6E8A-4147-A177-3AD203B41FA5}">
                      <a16:colId xmlns="" xmlns:a16="http://schemas.microsoft.com/office/drawing/2014/main" val="1020289924"/>
                    </a:ext>
                  </a:extLst>
                </a:gridCol>
                <a:gridCol w="1066289">
                  <a:extLst>
                    <a:ext uri="{9D8B030D-6E8A-4147-A177-3AD203B41FA5}">
                      <a16:colId xmlns="" xmlns:a16="http://schemas.microsoft.com/office/drawing/2014/main" val="400176673"/>
                    </a:ext>
                  </a:extLst>
                </a:gridCol>
                <a:gridCol w="1066289">
                  <a:extLst>
                    <a:ext uri="{9D8B030D-6E8A-4147-A177-3AD203B41FA5}">
                      <a16:colId xmlns="" xmlns:a16="http://schemas.microsoft.com/office/drawing/2014/main" val="3993119540"/>
                    </a:ext>
                  </a:extLst>
                </a:gridCol>
              </a:tblGrid>
              <a:tr h="225914">
                <a:tc>
                  <a:txBody>
                    <a:bodyPr/>
                    <a:lstStyle/>
                    <a:p>
                      <a:pPr algn="l" fontAlgn="ctr"/>
                      <a:r>
                        <a:rPr lang="en-US" sz="1000" b="1" i="0" u="none" strike="noStrike">
                          <a:effectLst/>
                          <a:latin typeface="Arial" panose="020B0604020202020204" pitchFamily="34" charset="0"/>
                        </a:rPr>
                        <a:t>DEBT SERVICE FUND (FUNDS 38, 39)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09642420"/>
                  </a:ext>
                </a:extLst>
              </a:tr>
              <a:tr h="225914">
                <a:tc>
                  <a:txBody>
                    <a:bodyPr/>
                    <a:lstStyle/>
                    <a:p>
                      <a:pPr algn="l" fontAlgn="b"/>
                      <a:r>
                        <a:rPr lang="en-US" sz="1000" b="0" i="0" u="none" strike="noStrike">
                          <a:effectLst/>
                          <a:latin typeface="Arial" panose="020B0604020202020204" pitchFamily="34" charset="0"/>
                        </a:rPr>
                        <a:t>900 000  Beginning Fund Balance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882,031.82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852,805.46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819,983.06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81787064"/>
                  </a:ext>
                </a:extLst>
              </a:tr>
              <a:tr h="225914">
                <a:tc>
                  <a:txBody>
                    <a:bodyPr/>
                    <a:lstStyle/>
                    <a:p>
                      <a:pPr algn="l" fontAlgn="b"/>
                      <a:r>
                        <a:rPr lang="en-US" sz="1000" b="1" i="0" u="none" strike="noStrike">
                          <a:effectLst/>
                          <a:latin typeface="Arial" panose="020B0604020202020204" pitchFamily="34" charset="0"/>
                        </a:rPr>
                        <a:t>900 000  ENDING FUND BALANCES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852,805.46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819,983.06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801,710.06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59003819"/>
                  </a:ext>
                </a:extLst>
              </a:tr>
              <a:tr h="225914">
                <a:tc>
                  <a:txBody>
                    <a:bodyPr/>
                    <a:lstStyle/>
                    <a:p>
                      <a:pPr algn="l" fontAlgn="b"/>
                      <a:r>
                        <a:rPr lang="en-US" sz="1000" b="1" i="0" u="none" strike="noStrike">
                          <a:effectLst/>
                          <a:latin typeface="Arial" panose="020B0604020202020204" pitchFamily="34" charset="0"/>
                        </a:rPr>
                        <a:t>TOTAL REVENUES &amp; OTHER FINANCING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2,430,012.64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2,454,820.92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2,352,623.00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7761509"/>
                  </a:ext>
                </a:extLst>
              </a:tr>
              <a:tr h="225914">
                <a:tc>
                  <a:txBody>
                    <a:bodyPr/>
                    <a:lstStyle/>
                    <a:p>
                      <a:pPr algn="l" fontAlgn="b"/>
                      <a:r>
                        <a:rPr lang="en-US" sz="1000" b="0" i="0" u="none" strike="noStrike">
                          <a:effectLst/>
                          <a:latin typeface="Arial" panose="020B0604020202020204" pitchFamily="34" charset="0"/>
                        </a:rPr>
                        <a:t>281 000  Long-Term Capital Debt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2,159,091.00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2,185,633.32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2,179,050.00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13466258"/>
                  </a:ext>
                </a:extLst>
              </a:tr>
              <a:tr h="225914">
                <a:tc>
                  <a:txBody>
                    <a:bodyPr/>
                    <a:lstStyle/>
                    <a:p>
                      <a:pPr algn="l" fontAlgn="b"/>
                      <a:r>
                        <a:rPr lang="en-US" sz="1000" b="0" i="0" u="none" strike="noStrike">
                          <a:effectLst/>
                          <a:latin typeface="Arial" panose="020B0604020202020204" pitchFamily="34" charset="0"/>
                        </a:rPr>
                        <a:t>289 000  Other Long-Term General Obligation Debt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300,148.00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302,010.00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191,846.00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43802391"/>
                  </a:ext>
                </a:extLst>
              </a:tr>
              <a:tr h="225914">
                <a:tc>
                  <a:txBody>
                    <a:bodyPr/>
                    <a:lstStyle/>
                    <a:p>
                      <a:pPr algn="l" fontAlgn="b"/>
                      <a:r>
                        <a:rPr lang="en-US" sz="1000" b="0" i="0" u="none" strike="noStrike">
                          <a:effectLst/>
                          <a:latin typeface="Arial" panose="020B0604020202020204" pitchFamily="34" charset="0"/>
                        </a:rPr>
                        <a:t>400 000  Non-Program Transactions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78279391"/>
                  </a:ext>
                </a:extLst>
              </a:tr>
              <a:tr h="225914">
                <a:tc>
                  <a:txBody>
                    <a:bodyPr/>
                    <a:lstStyle/>
                    <a:p>
                      <a:pPr algn="l" fontAlgn="b"/>
                      <a:r>
                        <a:rPr lang="en-US" sz="1000" b="1" i="0" u="none" strike="noStrike">
                          <a:effectLst/>
                          <a:latin typeface="Arial" panose="020B0604020202020204" pitchFamily="34" charset="0"/>
                        </a:rPr>
                        <a:t>TOTAL EXPENDITURES &amp; OTHER FINANCING USES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2,459,239.00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2,487,643.32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2,370,896.00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91060206"/>
                  </a:ext>
                </a:extLst>
              </a:tr>
              <a:tr h="225914">
                <a:tc>
                  <a:txBody>
                    <a:bodyPr/>
                    <a:lstStyle/>
                    <a:p>
                      <a:pPr algn="l" fontAlgn="b"/>
                      <a:r>
                        <a:rPr lang="en-US" sz="1000" b="1" i="0" u="none" strike="noStrike">
                          <a:effectLst/>
                          <a:latin typeface="Arial" panose="020B0604020202020204" pitchFamily="34" charset="0"/>
                        </a:rPr>
                        <a:t>842 000 INDEBTEDNESS, END OF YEAR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29,785,041.96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28,150,041.96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dirty="0">
                          <a:effectLst/>
                          <a:latin typeface="Arial" panose="020B0604020202020204" pitchFamily="34" charset="0"/>
                        </a:rPr>
                        <a:t>26,480,041.96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0865426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0" y="14605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rgbClr val="0000FF"/>
                </a:solidFill>
                <a:latin typeface="Century Gothic" panose="020B0502020202020204" pitchFamily="34" charset="0"/>
              </a:rPr>
              <a:t>Fund </a:t>
            </a:r>
            <a:r>
              <a:rPr lang="en-US" altLang="en-US" sz="3600" b="1" dirty="0" smtClean="0">
                <a:solidFill>
                  <a:srgbClr val="0000FF"/>
                </a:solidFill>
                <a:latin typeface="Century Gothic" panose="020B0502020202020204" pitchFamily="34" charset="0"/>
              </a:rPr>
              <a:t>41 </a:t>
            </a:r>
            <a:r>
              <a:rPr lang="en-US" altLang="en-US" sz="3600" b="1" dirty="0">
                <a:solidFill>
                  <a:srgbClr val="0000FF"/>
                </a:solidFill>
                <a:latin typeface="Century Gothic" panose="020B0502020202020204" pitchFamily="34" charset="0"/>
              </a:rPr>
              <a:t>Capital Project Expenses</a:t>
            </a:r>
          </a:p>
        </p:txBody>
      </p:sp>
      <p:sp>
        <p:nvSpPr>
          <p:cNvPr id="17412" name="Rectangle 2"/>
          <p:cNvSpPr txBox="1">
            <a:spLocks noChangeArrowheads="1"/>
          </p:cNvSpPr>
          <p:nvPr/>
        </p:nvSpPr>
        <p:spPr bwMode="auto">
          <a:xfrm>
            <a:off x="152400" y="290195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b="1" dirty="0" smtClean="0">
                <a:solidFill>
                  <a:srgbClr val="0000FF"/>
                </a:solidFill>
                <a:latin typeface="Century Gothic" panose="020B0502020202020204" pitchFamily="34" charset="0"/>
              </a:rPr>
              <a:t>2017-18 </a:t>
            </a:r>
            <a:r>
              <a:rPr lang="en-US" altLang="en-US" sz="1800" b="1" dirty="0">
                <a:solidFill>
                  <a:srgbClr val="0000FF"/>
                </a:solidFill>
                <a:latin typeface="Century Gothic" panose="020B0502020202020204" pitchFamily="34" charset="0"/>
              </a:rPr>
              <a:t>Maintenance Projects</a:t>
            </a:r>
          </a:p>
        </p:txBody>
      </p:sp>
      <p:sp>
        <p:nvSpPr>
          <p:cNvPr id="10" name="Rectangle 4"/>
          <p:cNvSpPr txBox="1">
            <a:spLocks noChangeArrowheads="1"/>
          </p:cNvSpPr>
          <p:nvPr/>
        </p:nvSpPr>
        <p:spPr>
          <a:xfrm>
            <a:off x="152400" y="3419475"/>
            <a:ext cx="4114800" cy="36576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indent="-285750" eaLnBrk="1" fontAlgn="auto" hangingPunct="1">
              <a:lnSpc>
                <a:spcPct val="80000"/>
              </a:lnSpc>
              <a:spcAft>
                <a:spcPts val="0"/>
              </a:spcAft>
              <a:defRPr/>
            </a:pPr>
            <a:r>
              <a:rPr lang="en-US" sz="1800" dirty="0" smtClean="0">
                <a:solidFill>
                  <a:srgbClr val="008000"/>
                </a:solidFill>
                <a:latin typeface="Century Gothic"/>
                <a:cs typeface="Century Gothic"/>
              </a:rPr>
              <a:t>HVAC Maintenance &amp; Repair</a:t>
            </a:r>
          </a:p>
          <a:p>
            <a:pPr marL="400050" indent="-285750" eaLnBrk="1" fontAlgn="auto" hangingPunct="1">
              <a:lnSpc>
                <a:spcPct val="80000"/>
              </a:lnSpc>
              <a:spcAft>
                <a:spcPts val="0"/>
              </a:spcAft>
              <a:defRPr/>
            </a:pPr>
            <a:r>
              <a:rPr lang="en-US" sz="1800" dirty="0" smtClean="0">
                <a:solidFill>
                  <a:srgbClr val="008000"/>
                </a:solidFill>
                <a:latin typeface="Century Gothic"/>
                <a:cs typeface="Century Gothic"/>
              </a:rPr>
              <a:t>Parking Lot Maintenance</a:t>
            </a:r>
          </a:p>
          <a:p>
            <a:pPr marL="400050" indent="-285750" eaLnBrk="1" fontAlgn="auto" hangingPunct="1">
              <a:lnSpc>
                <a:spcPct val="80000"/>
              </a:lnSpc>
              <a:spcAft>
                <a:spcPts val="0"/>
              </a:spcAft>
              <a:defRPr/>
            </a:pPr>
            <a:r>
              <a:rPr lang="en-US" sz="1800" dirty="0" smtClean="0">
                <a:solidFill>
                  <a:srgbClr val="008000"/>
                </a:solidFill>
                <a:latin typeface="Century Gothic"/>
                <a:cs typeface="Century Gothic"/>
              </a:rPr>
              <a:t>High School Upper Gym Painting</a:t>
            </a:r>
          </a:p>
          <a:p>
            <a:pPr marL="400050" indent="-285750" eaLnBrk="1" fontAlgn="auto" hangingPunct="1">
              <a:lnSpc>
                <a:spcPct val="80000"/>
              </a:lnSpc>
              <a:spcAft>
                <a:spcPts val="0"/>
              </a:spcAft>
              <a:defRPr/>
            </a:pPr>
            <a:r>
              <a:rPr lang="en-US" sz="1800" dirty="0" smtClean="0">
                <a:solidFill>
                  <a:srgbClr val="008000"/>
                </a:solidFill>
                <a:latin typeface="Century Gothic"/>
                <a:cs typeface="Century Gothic"/>
              </a:rPr>
              <a:t>New Siding and Windows for Administration Building</a:t>
            </a:r>
          </a:p>
          <a:p>
            <a:pPr marL="400050" indent="-285750" eaLnBrk="1" fontAlgn="auto" hangingPunct="1">
              <a:lnSpc>
                <a:spcPct val="80000"/>
              </a:lnSpc>
              <a:spcAft>
                <a:spcPts val="0"/>
              </a:spcAft>
              <a:defRPr/>
            </a:pPr>
            <a:r>
              <a:rPr lang="en-US" sz="1800" dirty="0" smtClean="0">
                <a:solidFill>
                  <a:srgbClr val="008000"/>
                </a:solidFill>
                <a:latin typeface="Century Gothic"/>
                <a:cs typeface="Century Gothic"/>
              </a:rPr>
              <a:t>High School Roof Repairs</a:t>
            </a:r>
          </a:p>
          <a:p>
            <a:pPr marL="114300" indent="0" eaLnBrk="1" fontAlgn="auto" hangingPunct="1">
              <a:lnSpc>
                <a:spcPct val="80000"/>
              </a:lnSpc>
              <a:spcAft>
                <a:spcPts val="0"/>
              </a:spcAft>
              <a:buFont typeface="Arial" charset="0"/>
              <a:buNone/>
              <a:defRPr/>
            </a:pPr>
            <a:endParaRPr lang="en-US" sz="1800" dirty="0">
              <a:solidFill>
                <a:srgbClr val="008000"/>
              </a:solidFill>
              <a:latin typeface="Century Gothic"/>
              <a:ea typeface="+mn-ea"/>
              <a:cs typeface="Century Gothic"/>
            </a:endParaRPr>
          </a:p>
        </p:txBody>
      </p:sp>
      <p:sp>
        <p:nvSpPr>
          <p:cNvPr id="11" name="Rectangle 4"/>
          <p:cNvSpPr txBox="1">
            <a:spLocks noChangeArrowheads="1"/>
          </p:cNvSpPr>
          <p:nvPr/>
        </p:nvSpPr>
        <p:spPr>
          <a:xfrm>
            <a:off x="4894263" y="3348038"/>
            <a:ext cx="4114800" cy="3193439"/>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800" dirty="0" smtClean="0">
                <a:solidFill>
                  <a:srgbClr val="008000"/>
                </a:solidFill>
                <a:latin typeface="Century Gothic"/>
                <a:cs typeface="Century Gothic"/>
              </a:rPr>
              <a:t>Repairs to Elem &amp; MS Playground surfacing</a:t>
            </a:r>
          </a:p>
          <a:p>
            <a:pPr>
              <a:defRPr/>
            </a:pPr>
            <a:r>
              <a:rPr lang="en-US" sz="1800" dirty="0" smtClean="0">
                <a:solidFill>
                  <a:srgbClr val="008000"/>
                </a:solidFill>
                <a:latin typeface="Century Gothic"/>
                <a:cs typeface="Century Gothic"/>
              </a:rPr>
              <a:t>Parking lot Maintenance</a:t>
            </a:r>
          </a:p>
          <a:p>
            <a:pPr>
              <a:defRPr/>
            </a:pPr>
            <a:r>
              <a:rPr lang="en-US" sz="1800" dirty="0" smtClean="0">
                <a:solidFill>
                  <a:srgbClr val="008000"/>
                </a:solidFill>
                <a:latin typeface="Century Gothic"/>
                <a:cs typeface="Century Gothic"/>
              </a:rPr>
              <a:t>Cap, Caulking &amp; Tuck Pointing at HS</a:t>
            </a:r>
          </a:p>
          <a:p>
            <a:pPr>
              <a:defRPr/>
            </a:pPr>
            <a:r>
              <a:rPr lang="en-US" sz="1800" dirty="0" smtClean="0">
                <a:solidFill>
                  <a:srgbClr val="008000"/>
                </a:solidFill>
                <a:latin typeface="Century Gothic"/>
                <a:cs typeface="Century Gothic"/>
              </a:rPr>
              <a:t>Door replacements at HS</a:t>
            </a:r>
          </a:p>
          <a:p>
            <a:pPr>
              <a:defRPr/>
            </a:pPr>
            <a:r>
              <a:rPr lang="en-US" sz="1800" dirty="0" smtClean="0">
                <a:solidFill>
                  <a:srgbClr val="008000"/>
                </a:solidFill>
                <a:latin typeface="Century Gothic"/>
                <a:cs typeface="Century Gothic"/>
              </a:rPr>
              <a:t>Concrete work at HS &amp; Elem</a:t>
            </a:r>
          </a:p>
          <a:p>
            <a:pPr>
              <a:defRPr/>
            </a:pPr>
            <a:r>
              <a:rPr lang="en-US" sz="1800" dirty="0" smtClean="0">
                <a:solidFill>
                  <a:srgbClr val="008000"/>
                </a:solidFill>
                <a:latin typeface="Century Gothic"/>
                <a:cs typeface="Century Gothic"/>
              </a:rPr>
              <a:t>High School Roof Repairs</a:t>
            </a:r>
          </a:p>
          <a:p>
            <a:pPr>
              <a:defRPr/>
            </a:pPr>
            <a:r>
              <a:rPr lang="en-US" sz="1800" dirty="0" smtClean="0">
                <a:solidFill>
                  <a:srgbClr val="008000"/>
                </a:solidFill>
                <a:latin typeface="Century Gothic"/>
                <a:cs typeface="Century Gothic"/>
              </a:rPr>
              <a:t>Security Items supported by Safety Grant</a:t>
            </a:r>
          </a:p>
          <a:p>
            <a:pPr marL="0" indent="0" eaLnBrk="1" hangingPunct="1">
              <a:lnSpc>
                <a:spcPct val="80000"/>
              </a:lnSpc>
              <a:buFont typeface="Arial" charset="0"/>
              <a:buNone/>
              <a:defRPr/>
            </a:pPr>
            <a:endParaRPr lang="en-US" sz="1800" b="1" dirty="0" smtClean="0">
              <a:solidFill>
                <a:srgbClr val="008000"/>
              </a:solidFill>
              <a:latin typeface="Century Gothic"/>
              <a:cs typeface="Century Gothic"/>
            </a:endParaRPr>
          </a:p>
          <a:p>
            <a:pPr eaLnBrk="1" hangingPunct="1">
              <a:lnSpc>
                <a:spcPct val="80000"/>
              </a:lnSpc>
              <a:defRPr/>
            </a:pPr>
            <a:endParaRPr lang="en-US" sz="1800" b="1" dirty="0" smtClean="0">
              <a:solidFill>
                <a:srgbClr val="008000"/>
              </a:solidFill>
              <a:latin typeface="Century Gothic"/>
              <a:cs typeface="Century Gothic"/>
            </a:endParaRPr>
          </a:p>
          <a:p>
            <a:pPr eaLnBrk="1" hangingPunct="1">
              <a:lnSpc>
                <a:spcPct val="80000"/>
              </a:lnSpc>
              <a:defRPr/>
            </a:pPr>
            <a:endParaRPr lang="en-US" sz="1800" b="1" dirty="0" smtClean="0">
              <a:solidFill>
                <a:srgbClr val="008000"/>
              </a:solidFill>
              <a:latin typeface="Century Gothic"/>
              <a:cs typeface="Century Gothic"/>
            </a:endParaRPr>
          </a:p>
          <a:p>
            <a:pPr eaLnBrk="1" hangingPunct="1">
              <a:lnSpc>
                <a:spcPct val="80000"/>
              </a:lnSpc>
              <a:defRPr/>
            </a:pPr>
            <a:endParaRPr lang="en-US" sz="1800" b="1" dirty="0" smtClean="0">
              <a:solidFill>
                <a:srgbClr val="008000"/>
              </a:solidFill>
              <a:latin typeface="Century Gothic"/>
              <a:cs typeface="Century Gothic"/>
            </a:endParaRPr>
          </a:p>
          <a:p>
            <a:pPr eaLnBrk="1" hangingPunct="1">
              <a:lnSpc>
                <a:spcPct val="80000"/>
              </a:lnSpc>
              <a:defRPr/>
            </a:pPr>
            <a:endParaRPr lang="en-US" sz="1800" b="1" dirty="0" smtClean="0">
              <a:solidFill>
                <a:srgbClr val="008000"/>
              </a:solidFill>
              <a:latin typeface="Century Gothic"/>
              <a:cs typeface="Century Gothic"/>
            </a:endParaRPr>
          </a:p>
          <a:p>
            <a:pPr eaLnBrk="1" hangingPunct="1">
              <a:lnSpc>
                <a:spcPct val="80000"/>
              </a:lnSpc>
              <a:defRPr/>
            </a:pPr>
            <a:endParaRPr lang="en-US" sz="1800" b="1" dirty="0" smtClean="0">
              <a:solidFill>
                <a:srgbClr val="008000"/>
              </a:solidFill>
              <a:latin typeface="Century Gothic"/>
              <a:cs typeface="Century Gothic"/>
            </a:endParaRPr>
          </a:p>
          <a:p>
            <a:pPr eaLnBrk="1" hangingPunct="1">
              <a:lnSpc>
                <a:spcPct val="80000"/>
              </a:lnSpc>
              <a:defRPr/>
            </a:pPr>
            <a:endParaRPr lang="en-US" sz="1800" b="1" dirty="0">
              <a:solidFill>
                <a:srgbClr val="008000"/>
              </a:solidFill>
              <a:latin typeface="Century Gothic"/>
              <a:cs typeface="Century Gothic"/>
            </a:endParaRPr>
          </a:p>
        </p:txBody>
      </p:sp>
      <p:sp>
        <p:nvSpPr>
          <p:cNvPr id="17415" name="Rectangle 2"/>
          <p:cNvSpPr txBox="1">
            <a:spLocks noChangeArrowheads="1"/>
          </p:cNvSpPr>
          <p:nvPr/>
        </p:nvSpPr>
        <p:spPr bwMode="auto">
          <a:xfrm>
            <a:off x="4675188" y="290195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b="1" dirty="0" smtClean="0">
                <a:solidFill>
                  <a:srgbClr val="0000FF"/>
                </a:solidFill>
                <a:latin typeface="Century Gothic" panose="020B0502020202020204" pitchFamily="34" charset="0"/>
              </a:rPr>
              <a:t>2017-18 </a:t>
            </a:r>
            <a:r>
              <a:rPr lang="en-US" altLang="en-US" sz="1800" b="1" dirty="0">
                <a:solidFill>
                  <a:srgbClr val="0000FF"/>
                </a:solidFill>
                <a:latin typeface="Century Gothic" panose="020B0502020202020204" pitchFamily="34" charset="0"/>
              </a:rPr>
              <a:t>Maintenance Projects</a:t>
            </a:r>
          </a:p>
        </p:txBody>
      </p:sp>
      <p:pic>
        <p:nvPicPr>
          <p:cNvPr id="2" name="Picture 1"/>
          <p:cNvPicPr>
            <a:picLocks noChangeAspect="1"/>
          </p:cNvPicPr>
          <p:nvPr/>
        </p:nvPicPr>
        <p:blipFill>
          <a:blip r:embed="rId2"/>
          <a:stretch>
            <a:fillRect/>
          </a:stretch>
        </p:blipFill>
        <p:spPr>
          <a:xfrm>
            <a:off x="471055" y="869950"/>
            <a:ext cx="8104909" cy="2032000"/>
          </a:xfrm>
          <a:prstGeom prst="rect">
            <a:avLst/>
          </a:prstGeom>
        </p:spPr>
      </p:pic>
    </p:spTree>
    <p:extLst>
      <p:ext uri="{BB962C8B-B14F-4D97-AF65-F5344CB8AC3E}">
        <p14:creationId xmlns:p14="http://schemas.microsoft.com/office/powerpoint/2010/main" val="3881496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0" y="269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a:solidFill>
                  <a:srgbClr val="0000FF"/>
                </a:solidFill>
                <a:latin typeface="Century Gothic" panose="020B0502020202020204" pitchFamily="34" charset="0"/>
              </a:rPr>
              <a:t>Fund 50 Food Service Expenses</a:t>
            </a:r>
          </a:p>
        </p:txBody>
      </p:sp>
      <p:pic>
        <p:nvPicPr>
          <p:cNvPr id="1843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3030538"/>
            <a:ext cx="61849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4036466613"/>
              </p:ext>
            </p:extLst>
          </p:nvPr>
        </p:nvGraphicFramePr>
        <p:xfrm>
          <a:off x="1257300" y="791309"/>
          <a:ext cx="6629399" cy="1749668"/>
        </p:xfrm>
        <a:graphic>
          <a:graphicData uri="http://schemas.openxmlformats.org/drawingml/2006/table">
            <a:tbl>
              <a:tblPr/>
              <a:tblGrid>
                <a:gridCol w="3417838">
                  <a:extLst>
                    <a:ext uri="{9D8B030D-6E8A-4147-A177-3AD203B41FA5}">
                      <a16:colId xmlns="" xmlns:a16="http://schemas.microsoft.com/office/drawing/2014/main" val="3062537850"/>
                    </a:ext>
                  </a:extLst>
                </a:gridCol>
                <a:gridCol w="1078983">
                  <a:extLst>
                    <a:ext uri="{9D8B030D-6E8A-4147-A177-3AD203B41FA5}">
                      <a16:colId xmlns="" xmlns:a16="http://schemas.microsoft.com/office/drawing/2014/main" val="2609108046"/>
                    </a:ext>
                  </a:extLst>
                </a:gridCol>
                <a:gridCol w="1066289">
                  <a:extLst>
                    <a:ext uri="{9D8B030D-6E8A-4147-A177-3AD203B41FA5}">
                      <a16:colId xmlns="" xmlns:a16="http://schemas.microsoft.com/office/drawing/2014/main" val="2227386783"/>
                    </a:ext>
                  </a:extLst>
                </a:gridCol>
                <a:gridCol w="1066289">
                  <a:extLst>
                    <a:ext uri="{9D8B030D-6E8A-4147-A177-3AD203B41FA5}">
                      <a16:colId xmlns="" xmlns:a16="http://schemas.microsoft.com/office/drawing/2014/main" val="1649974361"/>
                    </a:ext>
                  </a:extLst>
                </a:gridCol>
              </a:tblGrid>
              <a:tr h="239874">
                <a:tc>
                  <a:txBody>
                    <a:bodyPr/>
                    <a:lstStyle/>
                    <a:p>
                      <a:pPr algn="l" fontAlgn="ctr"/>
                      <a:r>
                        <a:rPr lang="en-US" sz="1000" b="1" i="0" u="none" strike="noStrike">
                          <a:effectLst/>
                          <a:latin typeface="Arial" panose="020B0604020202020204" pitchFamily="34" charset="0"/>
                        </a:rPr>
                        <a:t>FOOD SERVICE FUND (FUND 50)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0720865"/>
                  </a:ext>
                </a:extLst>
              </a:tr>
              <a:tr h="253984">
                <a:tc>
                  <a:txBody>
                    <a:bodyPr/>
                    <a:lstStyle/>
                    <a:p>
                      <a:pPr algn="l" fontAlgn="b"/>
                      <a:r>
                        <a:rPr lang="en-US" sz="1000" b="0" i="0" u="none" strike="noStrike">
                          <a:effectLst/>
                          <a:latin typeface="Arial" panose="020B0604020202020204" pitchFamily="34" charset="0"/>
                        </a:rPr>
                        <a:t>900 000  Beginning Fund Balance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78,329.33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2906374"/>
                  </a:ext>
                </a:extLst>
              </a:tr>
              <a:tr h="253984">
                <a:tc>
                  <a:txBody>
                    <a:bodyPr/>
                    <a:lstStyle/>
                    <a:p>
                      <a:pPr algn="l" fontAlgn="b"/>
                      <a:r>
                        <a:rPr lang="en-US" sz="1000" b="1" i="0" u="none" strike="noStrike">
                          <a:effectLst/>
                          <a:latin typeface="Arial" panose="020B0604020202020204" pitchFamily="34" charset="0"/>
                        </a:rPr>
                        <a:t>900 000  ENDING FUND BALANCE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78,329.33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78,329.33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62550365"/>
                  </a:ext>
                </a:extLst>
              </a:tr>
              <a:tr h="253984">
                <a:tc>
                  <a:txBody>
                    <a:bodyPr/>
                    <a:lstStyle/>
                    <a:p>
                      <a:pPr algn="l" fontAlgn="b"/>
                      <a:r>
                        <a:rPr lang="en-US" sz="1000" b="1" i="0" u="none" strike="noStrike">
                          <a:effectLst/>
                          <a:latin typeface="Arial" panose="020B0604020202020204" pitchFamily="34" charset="0"/>
                        </a:rPr>
                        <a:t>TOTAL REVENUES &amp; OTHER FINANCING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651,586.21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666,755.64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600,000.00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36050285"/>
                  </a:ext>
                </a:extLst>
              </a:tr>
              <a:tr h="239874">
                <a:tc>
                  <a:txBody>
                    <a:bodyPr/>
                    <a:lstStyle/>
                    <a:p>
                      <a:pPr algn="l" fontAlgn="b"/>
                      <a:r>
                        <a:rPr lang="en-US" sz="1000" b="0" i="0" u="none" strike="noStrike">
                          <a:effectLst/>
                          <a:latin typeface="Arial" panose="020B0604020202020204" pitchFamily="34" charset="0"/>
                        </a:rPr>
                        <a:t>200 000 Support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651,586.21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588,426.31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600,000.00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89162915"/>
                  </a:ext>
                </a:extLst>
              </a:tr>
              <a:tr h="253984">
                <a:tc>
                  <a:txBody>
                    <a:bodyPr/>
                    <a:lstStyle/>
                    <a:p>
                      <a:pPr algn="l" fontAlgn="b"/>
                      <a:r>
                        <a:rPr lang="en-US" sz="1000" b="0" i="0" u="none" strike="noStrike">
                          <a:effectLst/>
                          <a:latin typeface="Arial" panose="020B0604020202020204" pitchFamily="34" charset="0"/>
                        </a:rPr>
                        <a:t>400 000 Non-Program Transactions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90140833"/>
                  </a:ext>
                </a:extLst>
              </a:tr>
              <a:tr h="253984">
                <a:tc>
                  <a:txBody>
                    <a:bodyPr/>
                    <a:lstStyle/>
                    <a:p>
                      <a:pPr algn="l" fontAlgn="b"/>
                      <a:r>
                        <a:rPr lang="en-US" sz="1000" b="1" i="0" u="none" strike="noStrike">
                          <a:effectLst/>
                          <a:latin typeface="Arial" panose="020B0604020202020204" pitchFamily="34" charset="0"/>
                        </a:rPr>
                        <a:t>TOTAL EXPENDITURES &amp; OTHER FINANCING USES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651,586.21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588,426.31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dirty="0">
                          <a:effectLst/>
                          <a:latin typeface="Arial" panose="020B0604020202020204" pitchFamily="34" charset="0"/>
                        </a:rPr>
                        <a:t>600,000.00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2976057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0" y="269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a:solidFill>
                  <a:srgbClr val="0000FF"/>
                </a:solidFill>
                <a:latin typeface="Century Gothic" panose="020B0502020202020204" pitchFamily="34" charset="0"/>
              </a:rPr>
              <a:t>Community Service Expenses</a:t>
            </a:r>
          </a:p>
        </p:txBody>
      </p:sp>
      <p:pic>
        <p:nvPicPr>
          <p:cNvPr id="1946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2978150"/>
            <a:ext cx="3738563"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520444876"/>
              </p:ext>
            </p:extLst>
          </p:nvPr>
        </p:nvGraphicFramePr>
        <p:xfrm>
          <a:off x="1257300" y="791311"/>
          <a:ext cx="6629399" cy="1679326"/>
        </p:xfrm>
        <a:graphic>
          <a:graphicData uri="http://schemas.openxmlformats.org/drawingml/2006/table">
            <a:tbl>
              <a:tblPr/>
              <a:tblGrid>
                <a:gridCol w="3417838">
                  <a:extLst>
                    <a:ext uri="{9D8B030D-6E8A-4147-A177-3AD203B41FA5}">
                      <a16:colId xmlns="" xmlns:a16="http://schemas.microsoft.com/office/drawing/2014/main" val="1801726863"/>
                    </a:ext>
                  </a:extLst>
                </a:gridCol>
                <a:gridCol w="1078983">
                  <a:extLst>
                    <a:ext uri="{9D8B030D-6E8A-4147-A177-3AD203B41FA5}">
                      <a16:colId xmlns="" xmlns:a16="http://schemas.microsoft.com/office/drawing/2014/main" val="4163448100"/>
                    </a:ext>
                  </a:extLst>
                </a:gridCol>
                <a:gridCol w="1066289">
                  <a:extLst>
                    <a:ext uri="{9D8B030D-6E8A-4147-A177-3AD203B41FA5}">
                      <a16:colId xmlns="" xmlns:a16="http://schemas.microsoft.com/office/drawing/2014/main" val="2646679420"/>
                    </a:ext>
                  </a:extLst>
                </a:gridCol>
                <a:gridCol w="1066289">
                  <a:extLst>
                    <a:ext uri="{9D8B030D-6E8A-4147-A177-3AD203B41FA5}">
                      <a16:colId xmlns="" xmlns:a16="http://schemas.microsoft.com/office/drawing/2014/main" val="3085065058"/>
                    </a:ext>
                  </a:extLst>
                </a:gridCol>
              </a:tblGrid>
              <a:tr h="202472">
                <a:tc>
                  <a:txBody>
                    <a:bodyPr/>
                    <a:lstStyle/>
                    <a:p>
                      <a:pPr algn="l" fontAlgn="ctr"/>
                      <a:r>
                        <a:rPr lang="en-US" sz="1000" b="1" i="0" u="none" strike="noStrike">
                          <a:effectLst/>
                          <a:latin typeface="Arial" panose="020B0604020202020204" pitchFamily="34" charset="0"/>
                        </a:rPr>
                        <a:t>COMMUNITY SERVICE FUND (FUND 80)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99262337"/>
                  </a:ext>
                </a:extLst>
              </a:tr>
              <a:tr h="214382">
                <a:tc>
                  <a:txBody>
                    <a:bodyPr/>
                    <a:lstStyle/>
                    <a:p>
                      <a:pPr algn="l" fontAlgn="b"/>
                      <a:r>
                        <a:rPr lang="en-US" sz="1000" b="0" i="0" u="none" strike="noStrike">
                          <a:effectLst/>
                          <a:latin typeface="Arial" panose="020B0604020202020204" pitchFamily="34" charset="0"/>
                        </a:rPr>
                        <a:t>900 000  Beginning Fund Balance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122,923.27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87,441.89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81,877.11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17667812"/>
                  </a:ext>
                </a:extLst>
              </a:tr>
              <a:tr h="214382">
                <a:tc>
                  <a:txBody>
                    <a:bodyPr/>
                    <a:lstStyle/>
                    <a:p>
                      <a:pPr algn="l" fontAlgn="b"/>
                      <a:r>
                        <a:rPr lang="en-US" sz="1000" b="1" i="0" u="none" strike="noStrike">
                          <a:effectLst/>
                          <a:latin typeface="Arial" panose="020B0604020202020204" pitchFamily="34" charset="0"/>
                        </a:rPr>
                        <a:t>900 000  ENDING FUND BALANCE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87,441.89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81,877.11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81,877.11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12461267"/>
                  </a:ext>
                </a:extLst>
              </a:tr>
              <a:tr h="214382">
                <a:tc>
                  <a:txBody>
                    <a:bodyPr/>
                    <a:lstStyle/>
                    <a:p>
                      <a:pPr algn="l" fontAlgn="b"/>
                      <a:r>
                        <a:rPr lang="en-US" sz="1000" b="1" i="0" u="none" strike="noStrike">
                          <a:effectLst/>
                          <a:latin typeface="Arial" panose="020B0604020202020204" pitchFamily="34" charset="0"/>
                        </a:rPr>
                        <a:t>TOTAL REVENUES &amp; OTHER FINANCING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258,580.26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263,543.21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260,000.00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15529078"/>
                  </a:ext>
                </a:extLst>
              </a:tr>
              <a:tr h="202472">
                <a:tc>
                  <a:txBody>
                    <a:bodyPr/>
                    <a:lstStyle/>
                    <a:p>
                      <a:pPr algn="l" fontAlgn="b"/>
                      <a:r>
                        <a:rPr lang="en-US" sz="1000" b="0" i="0" u="none" strike="noStrike">
                          <a:effectLst/>
                          <a:latin typeface="Arial" panose="020B0604020202020204" pitchFamily="34" charset="0"/>
                        </a:rPr>
                        <a:t>200 000 Support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14,158.16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12,642.53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14,364.00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29309860"/>
                  </a:ext>
                </a:extLst>
              </a:tr>
              <a:tr h="202472">
                <a:tc>
                  <a:txBody>
                    <a:bodyPr/>
                    <a:lstStyle/>
                    <a:p>
                      <a:pPr algn="l" fontAlgn="b"/>
                      <a:r>
                        <a:rPr lang="en-US" sz="1000" b="0" i="0" u="none" strike="noStrike">
                          <a:effectLst/>
                          <a:latin typeface="Arial" panose="020B0604020202020204" pitchFamily="34" charset="0"/>
                        </a:rPr>
                        <a:t>300 000 Community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279,903.48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256,465.46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245,636.00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04825735"/>
                  </a:ext>
                </a:extLst>
              </a:tr>
              <a:tr h="214382">
                <a:tc>
                  <a:txBody>
                    <a:bodyPr/>
                    <a:lstStyle/>
                    <a:p>
                      <a:pPr algn="l" fontAlgn="b"/>
                      <a:r>
                        <a:rPr lang="en-US" sz="1000" b="0" i="0" u="none" strike="noStrike">
                          <a:effectLst/>
                          <a:latin typeface="Arial" panose="020B0604020202020204" pitchFamily="34" charset="0"/>
                        </a:rPr>
                        <a:t>400 000 Non-Program Transactions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82738476"/>
                  </a:ext>
                </a:extLst>
              </a:tr>
              <a:tr h="214382">
                <a:tc>
                  <a:txBody>
                    <a:bodyPr/>
                    <a:lstStyle/>
                    <a:p>
                      <a:pPr algn="l" fontAlgn="b"/>
                      <a:r>
                        <a:rPr lang="en-US" sz="1000" b="1" i="0" u="none" strike="noStrike">
                          <a:effectLst/>
                          <a:latin typeface="Arial" panose="020B0604020202020204" pitchFamily="34" charset="0"/>
                        </a:rPr>
                        <a:t>TOTAL EXPENDITURES &amp; OTHER FINANCING USES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294,061.64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269,107.99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dirty="0">
                          <a:effectLst/>
                          <a:latin typeface="Arial" panose="020B0604020202020204" pitchFamily="34" charset="0"/>
                        </a:rPr>
                        <a:t>260,000.00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4882027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smtClean="0">
                <a:solidFill>
                  <a:srgbClr val="0000FF"/>
                </a:solidFill>
              </a:rPr>
              <a:t>Agenda</a:t>
            </a:r>
            <a:endParaRPr lang="en-US" dirty="0">
              <a:solidFill>
                <a:srgbClr val="0000FF"/>
              </a:solidFill>
            </a:endParaRPr>
          </a:p>
        </p:txBody>
      </p:sp>
      <p:sp>
        <p:nvSpPr>
          <p:cNvPr id="6150" name="Rectangle 6"/>
          <p:cNvSpPr>
            <a:spLocks noGrp="1" noChangeArrowheads="1"/>
          </p:cNvSpPr>
          <p:nvPr>
            <p:ph idx="1"/>
          </p:nvPr>
        </p:nvSpPr>
        <p:spPr/>
        <p:txBody>
          <a:bodyPr/>
          <a:lstStyle/>
          <a:p>
            <a:r>
              <a:rPr lang="en-US" dirty="0" smtClean="0"/>
              <a:t>LMASD Accounting Funds and Functions</a:t>
            </a:r>
          </a:p>
          <a:p>
            <a:r>
              <a:rPr lang="en-US" dirty="0" smtClean="0"/>
              <a:t>Factors Impacting the 2018-19 Budget</a:t>
            </a:r>
          </a:p>
          <a:p>
            <a:r>
              <a:rPr lang="en-US" dirty="0" smtClean="0"/>
              <a:t>Revenue Limit Worksheet</a:t>
            </a:r>
          </a:p>
          <a:p>
            <a:r>
              <a:rPr lang="en-US" dirty="0" smtClean="0"/>
              <a:t>LMASD Revenue and Expense Budget, including Post Employment Benefit Trust</a:t>
            </a:r>
          </a:p>
          <a:p>
            <a:r>
              <a:rPr lang="en-US" dirty="0" smtClean="0"/>
              <a:t>Property Tax</a:t>
            </a:r>
          </a:p>
        </p:txBody>
      </p:sp>
      <p:sp>
        <p:nvSpPr>
          <p:cNvPr id="13316" name="Rectangle 4"/>
          <p:cNvSpPr>
            <a:spLocks noChangeArrowheads="1"/>
          </p:cNvSpPr>
          <p:nvPr/>
        </p:nvSpPr>
        <p:spPr bwMode="auto">
          <a:xfrm>
            <a:off x="381000" y="1524000"/>
            <a:ext cx="7505700" cy="4800600"/>
          </a:xfrm>
          <a:prstGeom prst="rect">
            <a:avLst/>
          </a:prstGeom>
          <a:noFill/>
          <a:ln w="9525">
            <a:noFill/>
            <a:miter lim="800000"/>
            <a:headEnd/>
            <a:tailEnd/>
          </a:ln>
        </p:spPr>
        <p:txBody>
          <a:bodyPr lIns="92075" tIns="46038" rIns="92075" bIns="46038"/>
          <a:lstStyle/>
          <a:p>
            <a:pPr eaLnBrk="0" hangingPunct="0">
              <a:spcBef>
                <a:spcPct val="20000"/>
              </a:spcBef>
              <a:spcAft>
                <a:spcPct val="30000"/>
              </a:spcAft>
            </a:pPr>
            <a:endParaRPr kumimoji="1" lang="en-US" sz="2400" dirty="0">
              <a:latin typeface="Times New Roman" pitchFamily="18" charset="0"/>
            </a:endParaRPr>
          </a:p>
        </p:txBody>
      </p:sp>
      <p:sp>
        <p:nvSpPr>
          <p:cNvPr id="13317" name="Rectangle 5"/>
          <p:cNvSpPr>
            <a:spLocks noChangeArrowheads="1"/>
          </p:cNvSpPr>
          <p:nvPr/>
        </p:nvSpPr>
        <p:spPr bwMode="auto">
          <a:xfrm>
            <a:off x="152400" y="1447800"/>
            <a:ext cx="152400" cy="5408613"/>
          </a:xfrm>
          <a:prstGeom prst="rect">
            <a:avLst/>
          </a:prstGeom>
          <a:solidFill>
            <a:schemeClr val="bg2"/>
          </a:solidFill>
          <a:ln w="9525">
            <a:noFill/>
            <a:miter lim="800000"/>
            <a:headEnd/>
            <a:tailEnd/>
          </a:ln>
        </p:spPr>
        <p:txBody>
          <a:bodyPr/>
          <a:lstStyle/>
          <a:p>
            <a:pPr eaLnBrk="0" hangingPunct="0"/>
            <a:endParaRPr lang="en-US"/>
          </a:p>
        </p:txBody>
      </p:sp>
    </p:spTree>
    <p:extLst>
      <p:ext uri="{BB962C8B-B14F-4D97-AF65-F5344CB8AC3E}">
        <p14:creationId xmlns:p14="http://schemas.microsoft.com/office/powerpoint/2010/main" val="3610402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Fund 73 Employee Benefit Trust Fund</a:t>
            </a:r>
            <a:endParaRPr lang="en-US" dirty="0">
              <a:solidFill>
                <a:srgbClr val="0000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950717843"/>
              </p:ext>
            </p:extLst>
          </p:nvPr>
        </p:nvGraphicFramePr>
        <p:xfrm>
          <a:off x="2092570" y="2066191"/>
          <a:ext cx="4862144" cy="3335278"/>
        </p:xfrm>
        <a:graphic>
          <a:graphicData uri="http://schemas.openxmlformats.org/drawingml/2006/table">
            <a:tbl>
              <a:tblPr/>
              <a:tblGrid>
                <a:gridCol w="697707">
                  <a:extLst>
                    <a:ext uri="{9D8B030D-6E8A-4147-A177-3AD203B41FA5}">
                      <a16:colId xmlns="" xmlns:a16="http://schemas.microsoft.com/office/drawing/2014/main" val="578255001"/>
                    </a:ext>
                  </a:extLst>
                </a:gridCol>
                <a:gridCol w="1351806">
                  <a:extLst>
                    <a:ext uri="{9D8B030D-6E8A-4147-A177-3AD203B41FA5}">
                      <a16:colId xmlns="" xmlns:a16="http://schemas.microsoft.com/office/drawing/2014/main" val="1716176969"/>
                    </a:ext>
                  </a:extLst>
                </a:gridCol>
                <a:gridCol w="1308201">
                  <a:extLst>
                    <a:ext uri="{9D8B030D-6E8A-4147-A177-3AD203B41FA5}">
                      <a16:colId xmlns="" xmlns:a16="http://schemas.microsoft.com/office/drawing/2014/main" val="2382199970"/>
                    </a:ext>
                  </a:extLst>
                </a:gridCol>
                <a:gridCol w="1504430">
                  <a:extLst>
                    <a:ext uri="{9D8B030D-6E8A-4147-A177-3AD203B41FA5}">
                      <a16:colId xmlns="" xmlns:a16="http://schemas.microsoft.com/office/drawing/2014/main" val="4225967638"/>
                    </a:ext>
                  </a:extLst>
                </a:gridCol>
              </a:tblGrid>
              <a:tr h="247822">
                <a:tc gridSpan="4">
                  <a:txBody>
                    <a:bodyPr/>
                    <a:lstStyle/>
                    <a:p>
                      <a:pPr algn="ctr" fontAlgn="b"/>
                      <a:r>
                        <a:rPr lang="en-US" sz="1400" b="1" i="0" u="none" strike="noStrike">
                          <a:effectLst/>
                          <a:latin typeface="Arial" panose="020B0604020202020204" pitchFamily="34" charset="0"/>
                        </a:rPr>
                        <a:t>BALANCE SHEET - FUND 73</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26409450"/>
                  </a:ext>
                </a:extLst>
              </a:tr>
              <a:tr h="247822">
                <a:tc gridSpan="4">
                  <a:txBody>
                    <a:bodyPr/>
                    <a:lstStyle/>
                    <a:p>
                      <a:pPr algn="ctr" fontAlgn="b"/>
                      <a:r>
                        <a:rPr lang="en-US" sz="1400" b="1" i="0" u="none" strike="noStrike">
                          <a:effectLst/>
                          <a:latin typeface="Arial" panose="020B0604020202020204" pitchFamily="34" charset="0"/>
                        </a:rPr>
                        <a:t>POST EMPLOYMENT BENEFIT TRUST</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01493605"/>
                  </a:ext>
                </a:extLst>
              </a:tr>
              <a:tr h="175541">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2221904595"/>
                  </a:ext>
                </a:extLst>
              </a:tr>
              <a:tr h="175541">
                <a:tc gridSpan="2">
                  <a:txBody>
                    <a:bodyPr/>
                    <a:lstStyle/>
                    <a:p>
                      <a:pPr algn="l" fontAlgn="b"/>
                      <a:r>
                        <a:rPr lang="en-US" sz="1000" b="0" i="0" u="none" strike="noStrike">
                          <a:effectLst/>
                          <a:latin typeface="Arial" panose="020B0604020202020204" pitchFamily="34" charset="0"/>
                        </a:rPr>
                        <a:t>Beginning Balance July 1, 2017</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$250,195.73 </a:t>
                      </a:r>
                    </a:p>
                  </a:txBody>
                  <a:tcPr marL="9525" marR="9525" marT="9525" marB="0" anchor="b">
                    <a:lnL>
                      <a:noFill/>
                    </a:lnL>
                    <a:lnR>
                      <a:noFill/>
                    </a:lnR>
                    <a:lnT>
                      <a:noFill/>
                    </a:lnT>
                    <a:lnB>
                      <a:noFill/>
                    </a:lnB>
                  </a:tcPr>
                </a:tc>
                <a:extLst>
                  <a:ext uri="{0D108BD9-81ED-4DB2-BD59-A6C34878D82A}">
                    <a16:rowId xmlns="" xmlns:a16="http://schemas.microsoft.com/office/drawing/2014/main" val="3246994046"/>
                  </a:ext>
                </a:extLst>
              </a:tr>
              <a:tr h="175541">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4100240900"/>
                  </a:ext>
                </a:extLst>
              </a:tr>
              <a:tr h="175541">
                <a:tc gridSpan="2">
                  <a:txBody>
                    <a:bodyPr/>
                    <a:lstStyle/>
                    <a:p>
                      <a:pPr algn="l" fontAlgn="b"/>
                      <a:r>
                        <a:rPr lang="en-US" sz="1000" b="0" i="0" u="none" strike="noStrike">
                          <a:effectLst/>
                          <a:latin typeface="Arial" panose="020B0604020202020204" pitchFamily="34" charset="0"/>
                        </a:rPr>
                        <a:t>Transfer for OPEB Trust</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000" b="0" i="0" u="none" strike="noStrike">
                          <a:effectLst/>
                          <a:latin typeface="Arial" panose="020B0604020202020204" pitchFamily="34" charset="0"/>
                        </a:rPr>
                        <a:t>$651,281.91 </a:t>
                      </a: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10084215"/>
                  </a:ext>
                </a:extLst>
              </a:tr>
              <a:tr h="175541">
                <a:tc gridSpan="2">
                  <a:txBody>
                    <a:bodyPr/>
                    <a:lstStyle/>
                    <a:p>
                      <a:pPr algn="l" fontAlgn="b"/>
                      <a:r>
                        <a:rPr lang="en-US" sz="1000" b="0" i="0" u="none" strike="noStrike">
                          <a:effectLst/>
                          <a:latin typeface="Arial" panose="020B0604020202020204" pitchFamily="34" charset="0"/>
                        </a:rPr>
                        <a:t>Retiree Insurance Contribution</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000" b="0" i="0" u="none" strike="noStrike">
                          <a:effectLst/>
                          <a:latin typeface="Arial" panose="020B0604020202020204" pitchFamily="34" charset="0"/>
                        </a:rPr>
                        <a:t>$25,324.87 </a:t>
                      </a: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3131778375"/>
                  </a:ext>
                </a:extLst>
              </a:tr>
              <a:tr h="175541">
                <a:tc gridSpan="2">
                  <a:txBody>
                    <a:bodyPr/>
                    <a:lstStyle/>
                    <a:p>
                      <a:pPr algn="l" fontAlgn="b"/>
                      <a:r>
                        <a:rPr lang="en-US" sz="1000" b="0" i="0" u="none" strike="noStrike">
                          <a:effectLst/>
                          <a:latin typeface="Arial" panose="020B0604020202020204" pitchFamily="34" charset="0"/>
                        </a:rPr>
                        <a:t>Transfer for Penstion Trust</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000" b="0" i="0" u="none" strike="noStrike">
                          <a:effectLst/>
                          <a:latin typeface="Arial" panose="020B0604020202020204" pitchFamily="34" charset="0"/>
                        </a:rPr>
                        <a:t>$25,000.21 </a:t>
                      </a: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3219355018"/>
                  </a:ext>
                </a:extLst>
              </a:tr>
              <a:tr h="175541">
                <a:tc gridSpan="2">
                  <a:txBody>
                    <a:bodyPr/>
                    <a:lstStyle/>
                    <a:p>
                      <a:pPr algn="l" fontAlgn="b"/>
                      <a:r>
                        <a:rPr lang="en-US" sz="1000" b="0" i="0" u="none" strike="noStrike">
                          <a:effectLst/>
                          <a:latin typeface="Arial" panose="020B0604020202020204" pitchFamily="34" charset="0"/>
                        </a:rPr>
                        <a:t>Interest Earnings</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000" b="0" i="0" u="none" strike="noStrike">
                          <a:effectLst/>
                          <a:latin typeface="Arial" panose="020B0604020202020204" pitchFamily="34" charset="0"/>
                        </a:rPr>
                        <a:t>$875.27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268502340"/>
                  </a:ext>
                </a:extLst>
              </a:tr>
              <a:tr h="175541">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panose="020B0604020202020204" pitchFamily="34" charset="0"/>
                        </a:rPr>
                        <a:t>$702,482.26 </a:t>
                      </a:r>
                    </a:p>
                  </a:txBody>
                  <a:tcPr marL="9525" marR="9525" marT="9525" marB="0" anchor="b">
                    <a:lnL>
                      <a:noFill/>
                    </a:lnL>
                    <a:lnR>
                      <a:noFill/>
                    </a:lnR>
                    <a:lnT>
                      <a:noFill/>
                    </a:lnT>
                    <a:lnB>
                      <a:noFill/>
                    </a:lnB>
                  </a:tcPr>
                </a:tc>
                <a:extLst>
                  <a:ext uri="{0D108BD9-81ED-4DB2-BD59-A6C34878D82A}">
                    <a16:rowId xmlns="" xmlns:a16="http://schemas.microsoft.com/office/drawing/2014/main" val="144909632"/>
                  </a:ext>
                </a:extLst>
              </a:tr>
              <a:tr h="175541">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7914340"/>
                  </a:ext>
                </a:extLst>
              </a:tr>
              <a:tr h="175541">
                <a:tc gridSpan="3">
                  <a:txBody>
                    <a:bodyPr/>
                    <a:lstStyle/>
                    <a:p>
                      <a:pPr algn="l" fontAlgn="b"/>
                      <a:r>
                        <a:rPr lang="en-US" sz="1000" b="0" i="0" u="none" strike="noStrike">
                          <a:effectLst/>
                          <a:latin typeface="Arial" panose="020B0604020202020204" pitchFamily="34" charset="0"/>
                        </a:rPr>
                        <a:t>Less Benefit Payments OPEB Trust</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b"/>
                      <a:r>
                        <a:rPr lang="en-US" sz="1000" b="0" i="0" u="none" strike="noStrike">
                          <a:effectLst/>
                          <a:latin typeface="Arial" panose="020B0604020202020204" pitchFamily="34" charset="0"/>
                        </a:rPr>
                        <a:t>($656,606.64)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18049094"/>
                  </a:ext>
                </a:extLst>
              </a:tr>
              <a:tr h="175541">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3008513766"/>
                  </a:ext>
                </a:extLst>
              </a:tr>
              <a:tr h="185867">
                <a:tc gridSpan="2">
                  <a:txBody>
                    <a:bodyPr/>
                    <a:lstStyle/>
                    <a:p>
                      <a:pPr algn="l" fontAlgn="b"/>
                      <a:r>
                        <a:rPr lang="en-US" sz="1000" b="0" i="0" u="none" strike="noStrike">
                          <a:effectLst/>
                          <a:latin typeface="Arial" panose="020B0604020202020204" pitchFamily="34" charset="0"/>
                        </a:rPr>
                        <a:t>Ending Balance June 30, 2018</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1" i="0" u="none" strike="noStrike">
                          <a:effectLst/>
                          <a:latin typeface="Arial" panose="020B0604020202020204" pitchFamily="34" charset="0"/>
                        </a:rPr>
                        <a:t>$296,071.35 </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extLst>
                  <a:ext uri="{0D108BD9-81ED-4DB2-BD59-A6C34878D82A}">
                    <a16:rowId xmlns="" xmlns:a16="http://schemas.microsoft.com/office/drawing/2014/main" val="3813265858"/>
                  </a:ext>
                </a:extLst>
              </a:tr>
              <a:tr h="185867">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2074535923"/>
                  </a:ext>
                </a:extLst>
              </a:tr>
              <a:tr h="175541">
                <a:tc gridSpan="2">
                  <a:txBody>
                    <a:bodyPr/>
                    <a:lstStyle/>
                    <a:p>
                      <a:pPr algn="l" fontAlgn="b"/>
                      <a:r>
                        <a:rPr lang="en-US" sz="1000" b="0" i="0" u="none" strike="noStrike">
                          <a:effectLst/>
                          <a:latin typeface="Arial" panose="020B0604020202020204" pitchFamily="34" charset="0"/>
                        </a:rPr>
                        <a:t>Balance OPEB Trust</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$271,066.28 </a:t>
                      </a:r>
                    </a:p>
                  </a:txBody>
                  <a:tcPr marL="9525" marR="9525" marT="9525" marB="0" anchor="b">
                    <a:lnL>
                      <a:noFill/>
                    </a:lnL>
                    <a:lnR>
                      <a:noFill/>
                    </a:lnR>
                    <a:lnT>
                      <a:noFill/>
                    </a:lnT>
                    <a:lnB>
                      <a:noFill/>
                    </a:lnB>
                  </a:tcPr>
                </a:tc>
                <a:extLst>
                  <a:ext uri="{0D108BD9-81ED-4DB2-BD59-A6C34878D82A}">
                    <a16:rowId xmlns="" xmlns:a16="http://schemas.microsoft.com/office/drawing/2014/main" val="3475975367"/>
                  </a:ext>
                </a:extLst>
              </a:tr>
              <a:tr h="175541">
                <a:tc gridSpan="2">
                  <a:txBody>
                    <a:bodyPr/>
                    <a:lstStyle/>
                    <a:p>
                      <a:pPr algn="l" fontAlgn="b"/>
                      <a:r>
                        <a:rPr lang="en-US" sz="1000" b="0" i="0" u="none" strike="noStrike">
                          <a:effectLst/>
                          <a:latin typeface="Arial" panose="020B0604020202020204" pitchFamily="34" charset="0"/>
                        </a:rPr>
                        <a:t>Balance Pension Trust</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$25,005.07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4603365"/>
                  </a:ext>
                </a:extLst>
              </a:tr>
              <a:tr h="185867">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1000" b="1" i="0" u="none" strike="noStrike" dirty="0">
                          <a:effectLst/>
                          <a:latin typeface="Arial" panose="020B0604020202020204" pitchFamily="34" charset="0"/>
                        </a:rPr>
                        <a:t>$296,071.35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 xmlns:a16="http://schemas.microsoft.com/office/drawing/2014/main" val="766938945"/>
                  </a:ext>
                </a:extLst>
              </a:tr>
            </a:tbl>
          </a:graphicData>
        </a:graphic>
      </p:graphicFrame>
    </p:spTree>
    <p:extLst>
      <p:ext uri="{BB962C8B-B14F-4D97-AF65-F5344CB8AC3E}">
        <p14:creationId xmlns:p14="http://schemas.microsoft.com/office/powerpoint/2010/main" val="1409979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176213"/>
            <a:ext cx="8229600" cy="568325"/>
          </a:xfrm>
        </p:spPr>
        <p:txBody>
          <a:bodyPr>
            <a:normAutofit fontScale="90000"/>
          </a:bodyPr>
          <a:lstStyle/>
          <a:p>
            <a:pPr eaLnBrk="1" hangingPunct="1">
              <a:defRPr/>
            </a:pPr>
            <a:r>
              <a:rPr lang="en-US" altLang="en-US" sz="4000" b="1" smtClean="0">
                <a:solidFill>
                  <a:srgbClr val="0000FF"/>
                </a:solidFill>
                <a:effectLst>
                  <a:outerShdw blurRad="38100" dist="38100" dir="2700000" algn="tl">
                    <a:srgbClr val="C0C0C0"/>
                  </a:outerShdw>
                </a:effectLst>
                <a:latin typeface="Century Gothic" pitchFamily="34" charset="0"/>
              </a:rPr>
              <a:t>Property Tax and Mill Rate</a:t>
            </a:r>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1708041415"/>
              </p:ext>
            </p:extLst>
          </p:nvPr>
        </p:nvGraphicFramePr>
        <p:xfrm>
          <a:off x="1257300" y="2198079"/>
          <a:ext cx="6629399" cy="2087291"/>
        </p:xfrm>
        <a:graphic>
          <a:graphicData uri="http://schemas.openxmlformats.org/drawingml/2006/table">
            <a:tbl>
              <a:tblPr/>
              <a:tblGrid>
                <a:gridCol w="3417838">
                  <a:extLst>
                    <a:ext uri="{9D8B030D-6E8A-4147-A177-3AD203B41FA5}">
                      <a16:colId xmlns="" xmlns:a16="http://schemas.microsoft.com/office/drawing/2014/main" val="740599459"/>
                    </a:ext>
                  </a:extLst>
                </a:gridCol>
                <a:gridCol w="1078983">
                  <a:extLst>
                    <a:ext uri="{9D8B030D-6E8A-4147-A177-3AD203B41FA5}">
                      <a16:colId xmlns="" xmlns:a16="http://schemas.microsoft.com/office/drawing/2014/main" val="3930912754"/>
                    </a:ext>
                  </a:extLst>
                </a:gridCol>
                <a:gridCol w="1066289">
                  <a:extLst>
                    <a:ext uri="{9D8B030D-6E8A-4147-A177-3AD203B41FA5}">
                      <a16:colId xmlns="" xmlns:a16="http://schemas.microsoft.com/office/drawing/2014/main" val="533681923"/>
                    </a:ext>
                  </a:extLst>
                </a:gridCol>
                <a:gridCol w="1066289">
                  <a:extLst>
                    <a:ext uri="{9D8B030D-6E8A-4147-A177-3AD203B41FA5}">
                      <a16:colId xmlns="" xmlns:a16="http://schemas.microsoft.com/office/drawing/2014/main" val="2417983552"/>
                    </a:ext>
                  </a:extLst>
                </a:gridCol>
              </a:tblGrid>
              <a:tr h="347882">
                <a:tc>
                  <a:txBody>
                    <a:bodyPr/>
                    <a:lstStyle/>
                    <a:p>
                      <a:pPr algn="l" fontAlgn="ctr"/>
                      <a:r>
                        <a:rPr lang="en-US" sz="1000" b="1" i="0" u="none" strike="noStrike" dirty="0">
                          <a:effectLst/>
                          <a:latin typeface="Arial" panose="020B0604020202020204" pitchFamily="34" charset="0"/>
                        </a:rPr>
                        <a:t>FUND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effectLst/>
                          <a:latin typeface="Arial" panose="020B0604020202020204" pitchFamily="34" charset="0"/>
                        </a:rPr>
                        <a:t>Audited </a:t>
                      </a:r>
                      <a:br>
                        <a:rPr lang="en-US" sz="800" b="1" i="0" u="none" strike="noStrike">
                          <a:effectLst/>
                          <a:latin typeface="Arial" panose="020B0604020202020204" pitchFamily="34" charset="0"/>
                        </a:rPr>
                      </a:br>
                      <a:r>
                        <a:rPr lang="en-US" sz="800" b="1" i="0" u="none" strike="noStrike">
                          <a:effectLst/>
                          <a:latin typeface="Arial" panose="020B0604020202020204" pitchFamily="34" charset="0"/>
                        </a:rPr>
                        <a:t>2016-17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effectLst/>
                          <a:latin typeface="Arial" panose="020B0604020202020204" pitchFamily="34" charset="0"/>
                        </a:rPr>
                        <a:t>Unaudited </a:t>
                      </a:r>
                      <a:br>
                        <a:rPr lang="en-US" sz="800" b="1" i="0" u="none" strike="noStrike">
                          <a:effectLst/>
                          <a:latin typeface="Arial" panose="020B0604020202020204" pitchFamily="34" charset="0"/>
                        </a:rPr>
                      </a:br>
                      <a:r>
                        <a:rPr lang="en-US" sz="800" b="1" i="0" u="none" strike="noStrike">
                          <a:effectLst/>
                          <a:latin typeface="Arial" panose="020B0604020202020204" pitchFamily="34" charset="0"/>
                        </a:rPr>
                        <a:t>2017-18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effectLst/>
                          <a:latin typeface="Arial" panose="020B0604020202020204" pitchFamily="34" charset="0"/>
                        </a:rPr>
                        <a:t>Budget </a:t>
                      </a:r>
                      <a:br>
                        <a:rPr lang="en-US" sz="800" b="1" i="0" u="none" strike="noStrike">
                          <a:effectLst/>
                          <a:latin typeface="Arial" panose="020B0604020202020204" pitchFamily="34" charset="0"/>
                        </a:rPr>
                      </a:br>
                      <a:r>
                        <a:rPr lang="en-US" sz="800" b="1" i="0" u="none" strike="noStrike">
                          <a:effectLst/>
                          <a:latin typeface="Arial" panose="020B0604020202020204" pitchFamily="34" charset="0"/>
                        </a:rPr>
                        <a:t>2018-19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05183458"/>
                  </a:ext>
                </a:extLst>
              </a:tr>
              <a:tr h="217426">
                <a:tc>
                  <a:txBody>
                    <a:bodyPr/>
                    <a:lstStyle/>
                    <a:p>
                      <a:pPr algn="l" fontAlgn="b"/>
                      <a:r>
                        <a:rPr lang="en-US" sz="1000" b="0" i="0" u="none" strike="noStrike" dirty="0">
                          <a:effectLst/>
                          <a:latin typeface="Arial" panose="020B0604020202020204" pitchFamily="34" charset="0"/>
                        </a:rPr>
                        <a:t>General Fund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6,290,889.00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6,404,870.00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6,546,483.00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74248924"/>
                  </a:ext>
                </a:extLst>
              </a:tr>
              <a:tr h="217426">
                <a:tc>
                  <a:txBody>
                    <a:bodyPr/>
                    <a:lstStyle/>
                    <a:p>
                      <a:pPr algn="l" fontAlgn="b"/>
                      <a:r>
                        <a:rPr lang="en-US" sz="1000" b="0" i="0" u="none" strike="noStrike" dirty="0">
                          <a:effectLst/>
                          <a:latin typeface="Arial" panose="020B0604020202020204" pitchFamily="34" charset="0"/>
                        </a:rPr>
                        <a:t>Referendum Debt Service Fund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effectLst/>
                          <a:latin typeface="Arial" panose="020B0604020202020204" pitchFamily="34" charset="0"/>
                        </a:rPr>
                        <a:t>2,105,250.00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2,129,000.00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2,135,100.00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3228439"/>
                  </a:ext>
                </a:extLst>
              </a:tr>
              <a:tr h="217426">
                <a:tc>
                  <a:txBody>
                    <a:bodyPr/>
                    <a:lstStyle/>
                    <a:p>
                      <a:pPr algn="l" fontAlgn="b"/>
                      <a:r>
                        <a:rPr lang="en-US" sz="1000" b="0" i="0" u="none" strike="noStrike" dirty="0">
                          <a:effectLst/>
                          <a:latin typeface="Arial" panose="020B0604020202020204" pitchFamily="34" charset="0"/>
                        </a:rPr>
                        <a:t>Non-Referendum Debt Service Fund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324,760.00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325,791.00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217,523.00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42830045"/>
                  </a:ext>
                </a:extLst>
              </a:tr>
              <a:tr h="217426">
                <a:tc>
                  <a:txBody>
                    <a:bodyPr/>
                    <a:lstStyle/>
                    <a:p>
                      <a:pPr algn="l" fontAlgn="b"/>
                      <a:r>
                        <a:rPr lang="en-US" sz="1000" b="0" i="0" u="none" strike="noStrike">
                          <a:effectLst/>
                          <a:latin typeface="Arial" panose="020B0604020202020204" pitchFamily="34" charset="0"/>
                        </a:rPr>
                        <a:t>Capital Expansion Fund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150,000.00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150,000.00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150,000.00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63055334"/>
                  </a:ext>
                </a:extLst>
              </a:tr>
              <a:tr h="217426">
                <a:tc>
                  <a:txBody>
                    <a:bodyPr/>
                    <a:lstStyle/>
                    <a:p>
                      <a:pPr algn="l" fontAlgn="b"/>
                      <a:r>
                        <a:rPr lang="en-US" sz="1000" b="0" i="0" u="none" strike="noStrike">
                          <a:effectLst/>
                          <a:latin typeface="Arial" panose="020B0604020202020204" pitchFamily="34" charset="0"/>
                        </a:rPr>
                        <a:t>Community Service Fund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160,000.00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140,000.00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150,000.00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42676910"/>
                  </a:ext>
                </a:extLst>
              </a:tr>
              <a:tr h="217426">
                <a:tc>
                  <a:txBody>
                    <a:bodyPr/>
                    <a:lstStyle/>
                    <a:p>
                      <a:pPr algn="l" fontAlgn="b"/>
                      <a:r>
                        <a:rPr lang="en-US" sz="1000" b="1" i="0" u="none" strike="noStrike" dirty="0">
                          <a:effectLst/>
                          <a:latin typeface="Arial" panose="020B0604020202020204" pitchFamily="34" charset="0"/>
                        </a:rPr>
                        <a:t>TOTAL SCHOOL LEVY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9,030,899.00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9,149,661.00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9,199,106.00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70683118"/>
                  </a:ext>
                </a:extLst>
              </a:tr>
              <a:tr h="434853">
                <a:tc>
                  <a:txBody>
                    <a:bodyPr/>
                    <a:lstStyle/>
                    <a:p>
                      <a:pPr algn="l" fontAlgn="b"/>
                      <a:r>
                        <a:rPr lang="en-US" sz="1000" b="1" i="0" u="none" strike="noStrike" dirty="0">
                          <a:effectLst/>
                          <a:latin typeface="Arial" panose="020B0604020202020204" pitchFamily="34" charset="0"/>
                        </a:rPr>
                        <a:t>PERCENTAGE INCREASE -- </a:t>
                      </a:r>
                      <a:br>
                        <a:rPr lang="en-US" sz="1000" b="1" i="0" u="none" strike="noStrike" dirty="0">
                          <a:effectLst/>
                          <a:latin typeface="Arial" panose="020B0604020202020204" pitchFamily="34" charset="0"/>
                        </a:rPr>
                      </a:br>
                      <a:r>
                        <a:rPr lang="en-US" sz="1000" b="1" i="0" u="none" strike="noStrike" dirty="0">
                          <a:effectLst/>
                          <a:latin typeface="Arial" panose="020B0604020202020204" pitchFamily="34" charset="0"/>
                        </a:rPr>
                        <a:t>TOTAL LEVY FROM PRIOR YEAR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1.32%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dirty="0">
                          <a:effectLst/>
                          <a:latin typeface="Arial" panose="020B0604020202020204" pitchFamily="34" charset="0"/>
                        </a:rPr>
                        <a:t>0.54%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678271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Property Tax Levies</a:t>
            </a:r>
            <a:endParaRPr lang="en-US" dirty="0">
              <a:solidFill>
                <a:srgbClr val="0000FF"/>
              </a:solidFill>
            </a:endParaRPr>
          </a:p>
        </p:txBody>
      </p:sp>
      <p:graphicFrame>
        <p:nvGraphicFramePr>
          <p:cNvPr id="4" name="Chart 3"/>
          <p:cNvGraphicFramePr>
            <a:graphicFrameLocks/>
          </p:cNvGraphicFramePr>
          <p:nvPr>
            <p:extLst>
              <p:ext uri="{D42A27DB-BD31-4B8C-83A1-F6EECF244321}">
                <p14:modId xmlns:p14="http://schemas.microsoft.com/office/powerpoint/2010/main" val="1888216253"/>
              </p:ext>
            </p:extLst>
          </p:nvPr>
        </p:nvGraphicFramePr>
        <p:xfrm>
          <a:off x="1679331" y="2057400"/>
          <a:ext cx="5574323" cy="30333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3176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Mill Rate</a:t>
            </a:r>
            <a:endParaRPr lang="en-US" dirty="0">
              <a:solidFill>
                <a:srgbClr val="0000FF"/>
              </a:solidFill>
            </a:endParaRPr>
          </a:p>
        </p:txBody>
      </p:sp>
      <p:graphicFrame>
        <p:nvGraphicFramePr>
          <p:cNvPr id="4" name="Chart 3"/>
          <p:cNvGraphicFramePr>
            <a:graphicFrameLocks/>
          </p:cNvGraphicFramePr>
          <p:nvPr>
            <p:extLst>
              <p:ext uri="{D42A27DB-BD31-4B8C-83A1-F6EECF244321}">
                <p14:modId xmlns:p14="http://schemas.microsoft.com/office/powerpoint/2010/main" val="1764500438"/>
              </p:ext>
            </p:extLst>
          </p:nvPr>
        </p:nvGraphicFramePr>
        <p:xfrm>
          <a:off x="2145323" y="2057399"/>
          <a:ext cx="4967653" cy="31740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2457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Conclusion</a:t>
            </a:r>
            <a:endParaRPr lang="en-US" dirty="0">
              <a:solidFill>
                <a:srgbClr val="0000FF"/>
              </a:solidFill>
            </a:endParaRPr>
          </a:p>
        </p:txBody>
      </p:sp>
      <p:sp>
        <p:nvSpPr>
          <p:cNvPr id="3" name="Content Placeholder 2"/>
          <p:cNvSpPr>
            <a:spLocks noGrp="1"/>
          </p:cNvSpPr>
          <p:nvPr>
            <p:ph sz="half" idx="1"/>
          </p:nvPr>
        </p:nvSpPr>
        <p:spPr/>
        <p:txBody>
          <a:bodyPr/>
          <a:lstStyle/>
          <a:p>
            <a:pPr marL="0" indent="0">
              <a:buNone/>
            </a:pPr>
            <a:r>
              <a:rPr lang="en-US" dirty="0" smtClean="0">
                <a:latin typeface="Comic Sans MS" panose="030F0702030302020204" pitchFamily="66" charset="0"/>
              </a:rPr>
              <a:t>Do you have any Questions</a:t>
            </a:r>
            <a:endParaRPr lang="en-US" dirty="0">
              <a:latin typeface="Comic Sans MS" panose="030F0702030302020204" pitchFamily="66" charset="0"/>
            </a:endParaRPr>
          </a:p>
        </p:txBody>
      </p:sp>
      <p:sp>
        <p:nvSpPr>
          <p:cNvPr id="4" name="Content Placeholder 3"/>
          <p:cNvSpPr>
            <a:spLocks noGrp="1"/>
          </p:cNvSpPr>
          <p:nvPr>
            <p:ph sz="half" idx="2"/>
          </p:nvPr>
        </p:nvSpPr>
        <p:spPr/>
        <p:txBody>
          <a:bodyPr/>
          <a:lstStyle/>
          <a:p>
            <a:pPr marL="0" indent="0">
              <a:buNone/>
            </a:pPr>
            <a:r>
              <a:rPr lang="en-US" dirty="0" smtClean="0">
                <a:latin typeface="Comic Sans MS" panose="030F0702030302020204" pitchFamily="66" charset="0"/>
              </a:rPr>
              <a:t>Thank you for attending 2018-19 Budget Hearing</a:t>
            </a:r>
            <a:endParaRPr lang="en-US" dirty="0">
              <a:latin typeface="Comic Sans MS" panose="030F0702030302020204" pitchFamily="66" charset="0"/>
            </a:endParaRPr>
          </a:p>
        </p:txBody>
      </p:sp>
      <p:pic>
        <p:nvPicPr>
          <p:cNvPr id="5" name="Picture 6" descr="MCj03631680000[1]"/>
          <p:cNvPicPr>
            <a:picLocks noChangeAspect="1" noChangeArrowheads="1"/>
          </p:cNvPicPr>
          <p:nvPr/>
        </p:nvPicPr>
        <p:blipFill>
          <a:blip r:embed="rId2" cstate="print"/>
          <a:stretch>
            <a:fillRect/>
          </a:stretch>
        </p:blipFill>
        <p:spPr>
          <a:xfrm>
            <a:off x="1775612" y="2940552"/>
            <a:ext cx="1401775" cy="1845259"/>
          </a:xfrm>
          <a:prstGeom prst="rect">
            <a:avLst/>
          </a:prstGeom>
        </p:spPr>
      </p:pic>
    </p:spTree>
    <p:extLst>
      <p:ext uri="{BB962C8B-B14F-4D97-AF65-F5344CB8AC3E}">
        <p14:creationId xmlns:p14="http://schemas.microsoft.com/office/powerpoint/2010/main" val="2862869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2589" y="4108269"/>
            <a:ext cx="7685314" cy="2501536"/>
          </a:xfrm>
        </p:spPr>
        <p:txBody>
          <a:bodyPr/>
          <a:lstStyle/>
          <a:p>
            <a:r>
              <a:rPr lang="en-US" dirty="0" smtClean="0"/>
              <a:t>Call to Order, Dr. Richard Mason </a:t>
            </a:r>
          </a:p>
          <a:p>
            <a:r>
              <a:rPr lang="en-US" dirty="0" smtClean="0"/>
              <a:t>Reading of Notice of Meeting &amp; Budget Hearing, Dr. Dawn Delaney </a:t>
            </a:r>
          </a:p>
          <a:p>
            <a:r>
              <a:rPr lang="en-US" dirty="0" smtClean="0"/>
              <a:t>Election of Chairman Pro Term, Dr. Richard Mason</a:t>
            </a:r>
          </a:p>
          <a:p>
            <a:pPr marL="0" indent="0">
              <a:buNone/>
            </a:pPr>
            <a:endParaRPr lang="en-US" dirty="0" smtClean="0"/>
          </a:p>
        </p:txBody>
      </p:sp>
      <p:sp>
        <p:nvSpPr>
          <p:cNvPr id="5" name="Rectangle 2"/>
          <p:cNvSpPr txBox="1">
            <a:spLocks noChangeArrowheads="1"/>
          </p:cNvSpPr>
          <p:nvPr/>
        </p:nvSpPr>
        <p:spPr bwMode="auto">
          <a:xfrm>
            <a:off x="485503" y="2162882"/>
            <a:ext cx="7772400" cy="180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dirty="0" smtClean="0">
                <a:solidFill>
                  <a:srgbClr val="0000FF"/>
                </a:solidFill>
              </a:rPr>
              <a:t>2018-19 Annual Meeting</a:t>
            </a:r>
            <a:br>
              <a:rPr lang="en-US" dirty="0" smtClean="0">
                <a:solidFill>
                  <a:srgbClr val="0000FF"/>
                </a:solidFill>
              </a:rPr>
            </a:br>
            <a:r>
              <a:rPr lang="en-US" dirty="0" smtClean="0">
                <a:solidFill>
                  <a:srgbClr val="0000FF"/>
                </a:solidFill>
              </a:rPr>
              <a:t>July 23, 2018</a:t>
            </a:r>
            <a:endParaRPr lang="en-US" dirty="0">
              <a:solidFill>
                <a:srgbClr val="0000FF"/>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401" y="357052"/>
            <a:ext cx="2823864" cy="2017993"/>
          </a:xfrm>
          <a:prstGeom prst="rect">
            <a:avLst/>
          </a:prstGeom>
        </p:spPr>
      </p:pic>
    </p:spTree>
    <p:extLst>
      <p:ext uri="{BB962C8B-B14F-4D97-AF65-F5344CB8AC3E}">
        <p14:creationId xmlns:p14="http://schemas.microsoft.com/office/powerpoint/2010/main" val="2481366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522514"/>
            <a:ext cx="8155577" cy="1349828"/>
          </a:xfrm>
        </p:spPr>
        <p:txBody>
          <a:bodyPr/>
          <a:lstStyle/>
          <a:p>
            <a:r>
              <a:rPr lang="en-US" sz="2400" dirty="0" smtClean="0"/>
              <a:t>D. Adoption of Agenda </a:t>
            </a:r>
          </a:p>
          <a:p>
            <a:pPr lvl="1"/>
            <a:r>
              <a:rPr lang="en-US" u="sng" dirty="0" smtClean="0"/>
              <a:t>Proposed Motion:</a:t>
            </a:r>
            <a:r>
              <a:rPr lang="en-US" dirty="0" smtClean="0"/>
              <a:t> </a:t>
            </a:r>
            <a:r>
              <a:rPr lang="en-US" i="1" dirty="0" smtClean="0"/>
              <a:t>I move to adopt the Agenda as presented.</a:t>
            </a:r>
            <a:endParaRPr lang="en-US" i="1" dirty="0"/>
          </a:p>
        </p:txBody>
      </p:sp>
      <p:sp>
        <p:nvSpPr>
          <p:cNvPr id="6" name="Content Placeholder 2"/>
          <p:cNvSpPr>
            <a:spLocks noGrp="1"/>
          </p:cNvSpPr>
          <p:nvPr>
            <p:ph sz="half" idx="1"/>
          </p:nvPr>
        </p:nvSpPr>
        <p:spPr>
          <a:xfrm>
            <a:off x="457199" y="2107473"/>
            <a:ext cx="8216538" cy="3526971"/>
          </a:xfrm>
        </p:spPr>
        <p:txBody>
          <a:bodyPr/>
          <a:lstStyle/>
          <a:p>
            <a:r>
              <a:rPr lang="en-US" sz="2400" dirty="0" smtClean="0"/>
              <a:t>E. </a:t>
            </a:r>
            <a:r>
              <a:rPr lang="en-US" sz="2400" dirty="0"/>
              <a:t>Levy a tax to meet the proposed budget for the 2018-2019 School Year and including a resolution to that effect.  Wisconsin Statue 120.10 (6)(7)(8)(9)(11</a:t>
            </a:r>
            <a:r>
              <a:rPr lang="en-US" sz="2400" dirty="0" smtClean="0"/>
              <a:t>)</a:t>
            </a:r>
          </a:p>
          <a:p>
            <a:pPr lvl="1"/>
            <a:r>
              <a:rPr lang="en-US" u="sng" dirty="0" smtClean="0"/>
              <a:t>Proposed Motion:</a:t>
            </a:r>
            <a:r>
              <a:rPr lang="en-US" dirty="0" smtClean="0"/>
              <a:t> </a:t>
            </a:r>
            <a:r>
              <a:rPr lang="en-US" i="1" dirty="0" smtClean="0"/>
              <a:t>I </a:t>
            </a:r>
            <a:r>
              <a:rPr lang="en-US" i="1" dirty="0"/>
              <a:t>m</a:t>
            </a:r>
            <a:r>
              <a:rPr lang="en-US" i="1" dirty="0" smtClean="0"/>
              <a:t>ove </a:t>
            </a:r>
            <a:r>
              <a:rPr lang="en-US" i="1" dirty="0"/>
              <a:t>that there be and hereby is levied and assessed against all taxable properties, both real and personal within the confines of the Lake Mills Area School District, an </a:t>
            </a:r>
            <a:r>
              <a:rPr lang="en-US" i="1" dirty="0" err="1"/>
              <a:t>irrepealable</a:t>
            </a:r>
            <a:r>
              <a:rPr lang="en-US" i="1" dirty="0"/>
              <a:t> tax in the amount of $9,049,106 to be applied to the Operational Budget and to adequately cover any and all long term obligations. </a:t>
            </a:r>
          </a:p>
          <a:p>
            <a:pPr lvl="1"/>
            <a:endParaRPr lang="en-US" sz="2000" dirty="0" smtClean="0"/>
          </a:p>
          <a:p>
            <a:pPr lvl="1"/>
            <a:endParaRPr lang="en-US" dirty="0"/>
          </a:p>
        </p:txBody>
      </p:sp>
    </p:spTree>
    <p:extLst>
      <p:ext uri="{BB962C8B-B14F-4D97-AF65-F5344CB8AC3E}">
        <p14:creationId xmlns:p14="http://schemas.microsoft.com/office/powerpoint/2010/main" val="1300737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4982" y="128451"/>
            <a:ext cx="9009018" cy="6603274"/>
          </a:xfrm>
        </p:spPr>
        <p:txBody>
          <a:bodyPr/>
          <a:lstStyle/>
          <a:p>
            <a:r>
              <a:rPr lang="en-US" sz="2400" dirty="0" smtClean="0"/>
              <a:t>F. </a:t>
            </a:r>
            <a:r>
              <a:rPr lang="en-US" sz="2400" dirty="0"/>
              <a:t>Resolution authorizing the School Board to establish a 2018-2019 School Year Sinking Fund for Capital Expenses.  Wisconsin Statue 120.10 (10) </a:t>
            </a:r>
            <a:endParaRPr lang="en-US" sz="2400" dirty="0" smtClean="0"/>
          </a:p>
          <a:p>
            <a:pPr lvl="1"/>
            <a:r>
              <a:rPr lang="en-US" u="sng" dirty="0" smtClean="0"/>
              <a:t>Proposed </a:t>
            </a:r>
            <a:r>
              <a:rPr lang="en-US" u="sng" dirty="0"/>
              <a:t>Motion:</a:t>
            </a:r>
            <a:r>
              <a:rPr lang="en-US" dirty="0"/>
              <a:t> </a:t>
            </a:r>
            <a:r>
              <a:rPr lang="en-US" i="1" dirty="0"/>
              <a:t>RESOLVED: That the Lake Mills Area School District School Board be hereby directed to </a:t>
            </a:r>
            <a:r>
              <a:rPr lang="en-US" i="1" dirty="0" smtClean="0"/>
              <a:t>vote </a:t>
            </a:r>
            <a:r>
              <a:rPr lang="en-US" i="1" dirty="0"/>
              <a:t>a Tax in the amount of $150,000 to add to the Capital </a:t>
            </a:r>
            <a:r>
              <a:rPr lang="en-US" i="1" dirty="0" smtClean="0"/>
              <a:t>Expansion </a:t>
            </a:r>
            <a:r>
              <a:rPr lang="en-US" i="1" dirty="0"/>
              <a:t>Fund for the </a:t>
            </a:r>
            <a:r>
              <a:rPr lang="en-US" i="1" dirty="0" smtClean="0"/>
              <a:t>purpose </a:t>
            </a:r>
            <a:r>
              <a:rPr lang="en-US" i="1" dirty="0"/>
              <a:t>of financing all current and future capital expenditures and for paying all </a:t>
            </a:r>
            <a:r>
              <a:rPr lang="en-US" i="1" dirty="0" smtClean="0"/>
              <a:t>current </a:t>
            </a:r>
            <a:r>
              <a:rPr lang="en-US" i="1" dirty="0"/>
              <a:t>bonded indebtedness for </a:t>
            </a:r>
            <a:r>
              <a:rPr lang="en-US" i="1" dirty="0" smtClean="0"/>
              <a:t>capital expenditures. </a:t>
            </a:r>
            <a:r>
              <a:rPr lang="en-US" i="1" dirty="0"/>
              <a:t>All </a:t>
            </a:r>
            <a:r>
              <a:rPr lang="en-US" i="1" dirty="0" smtClean="0"/>
              <a:t>money raised through taxation </a:t>
            </a:r>
            <a:r>
              <a:rPr lang="en-US" i="1" dirty="0"/>
              <a:t>or otherwise collected pursuant to this sub-section shall be deposited by </a:t>
            </a:r>
            <a:r>
              <a:rPr lang="en-US" i="1" dirty="0" smtClean="0"/>
              <a:t>the school </a:t>
            </a:r>
            <a:r>
              <a:rPr lang="en-US" i="1" dirty="0"/>
              <a:t>treasurer in a separate fund. </a:t>
            </a:r>
            <a:r>
              <a:rPr lang="en-US" i="1" dirty="0" smtClean="0"/>
              <a:t>Such </a:t>
            </a:r>
            <a:r>
              <a:rPr lang="en-US" i="1" dirty="0"/>
              <a:t>money shall be used </a:t>
            </a:r>
            <a:r>
              <a:rPr lang="en-US" i="1" dirty="0" smtClean="0"/>
              <a:t>for capital expenditures, inclusive </a:t>
            </a:r>
            <a:r>
              <a:rPr lang="en-US" i="1" dirty="0"/>
              <a:t>of, but not limited to repair, maintenance, remodeling of present buildings </a:t>
            </a:r>
            <a:r>
              <a:rPr lang="en-US" i="1" dirty="0" smtClean="0"/>
              <a:t>and/or </a:t>
            </a:r>
            <a:r>
              <a:rPr lang="en-US" i="1" dirty="0"/>
              <a:t>site improvements, and related capital equipment and material needs</a:t>
            </a:r>
            <a:r>
              <a:rPr lang="en-US" i="1" dirty="0" smtClean="0"/>
              <a:t>. </a:t>
            </a:r>
            <a:r>
              <a:rPr lang="en-US" i="1" dirty="0"/>
              <a:t>This tax </a:t>
            </a:r>
            <a:r>
              <a:rPr lang="en-US" i="1" dirty="0" smtClean="0"/>
              <a:t>will </a:t>
            </a:r>
            <a:r>
              <a:rPr lang="en-US" i="1" dirty="0"/>
              <a:t>be added to the Tax Levy. </a:t>
            </a:r>
          </a:p>
        </p:txBody>
      </p:sp>
    </p:spTree>
    <p:extLst>
      <p:ext uri="{BB962C8B-B14F-4D97-AF65-F5344CB8AC3E}">
        <p14:creationId xmlns:p14="http://schemas.microsoft.com/office/powerpoint/2010/main" val="1907960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65313" y="259080"/>
            <a:ext cx="9009018" cy="2248989"/>
          </a:xfrm>
        </p:spPr>
        <p:txBody>
          <a:bodyPr/>
          <a:lstStyle/>
          <a:p>
            <a:r>
              <a:rPr lang="en-US" sz="2400" dirty="0" smtClean="0"/>
              <a:t>G. </a:t>
            </a:r>
            <a:r>
              <a:rPr lang="en-US" sz="2400" dirty="0"/>
              <a:t>Authorize investment of General Fund monies on short-term </a:t>
            </a:r>
            <a:r>
              <a:rPr lang="en-US" sz="2400" dirty="0" smtClean="0"/>
              <a:t>basis</a:t>
            </a:r>
          </a:p>
          <a:p>
            <a:pPr lvl="1"/>
            <a:r>
              <a:rPr lang="en-US" u="sng" dirty="0" smtClean="0"/>
              <a:t>Proposed </a:t>
            </a:r>
            <a:r>
              <a:rPr lang="en-US" u="sng" dirty="0"/>
              <a:t>Motion:</a:t>
            </a:r>
            <a:r>
              <a:rPr lang="en-US" dirty="0"/>
              <a:t> </a:t>
            </a:r>
            <a:r>
              <a:rPr lang="en-US" i="1" dirty="0"/>
              <a:t>BE it resolved that the School District Funds will be invested per School Board Policy if 	and when the opportunity exists. </a:t>
            </a:r>
            <a:endParaRPr lang="en-US" i="1" dirty="0" smtClean="0"/>
          </a:p>
        </p:txBody>
      </p:sp>
      <p:sp>
        <p:nvSpPr>
          <p:cNvPr id="6" name="Content Placeholder 2"/>
          <p:cNvSpPr>
            <a:spLocks noGrp="1"/>
          </p:cNvSpPr>
          <p:nvPr>
            <p:ph sz="half" idx="1"/>
          </p:nvPr>
        </p:nvSpPr>
        <p:spPr>
          <a:xfrm>
            <a:off x="0" y="2405740"/>
            <a:ext cx="9009018" cy="5815149"/>
          </a:xfrm>
        </p:spPr>
        <p:txBody>
          <a:bodyPr/>
          <a:lstStyle/>
          <a:p>
            <a:pPr lvl="0"/>
            <a:r>
              <a:rPr lang="en-US" sz="2400" dirty="0"/>
              <a:t>H</a:t>
            </a:r>
            <a:r>
              <a:rPr lang="en-US" sz="2400" dirty="0" smtClean="0"/>
              <a:t>. </a:t>
            </a:r>
            <a:r>
              <a:rPr lang="en-US" sz="2400" dirty="0"/>
              <a:t>Set salaries of Board of Education (present salaries are $1,600.00 per member).  Wisconsin Statue 120.10 (3)(4) </a:t>
            </a:r>
          </a:p>
          <a:p>
            <a:pPr lvl="1"/>
            <a:r>
              <a:rPr lang="en-US" u="sng" dirty="0" smtClean="0"/>
              <a:t>Proposed Motion:</a:t>
            </a:r>
            <a:r>
              <a:rPr lang="en-US" dirty="0" smtClean="0"/>
              <a:t> </a:t>
            </a:r>
            <a:r>
              <a:rPr lang="en-US" i="1" dirty="0"/>
              <a:t>BE it resolved by the electors of the Lake Mills Area School District that the following </a:t>
            </a:r>
            <a:r>
              <a:rPr lang="en-US" i="1" dirty="0" smtClean="0"/>
              <a:t>yearly </a:t>
            </a:r>
            <a:r>
              <a:rPr lang="en-US" i="1" dirty="0"/>
              <a:t>salaries be adopted for the members of the Board of </a:t>
            </a:r>
            <a:r>
              <a:rPr lang="en-US" i="1" dirty="0" smtClean="0"/>
              <a:t>Education; </a:t>
            </a:r>
            <a:endParaRPr lang="en-US" sz="2000" i="1" dirty="0"/>
          </a:p>
          <a:p>
            <a:pPr marL="0" indent="0">
              <a:buNone/>
            </a:pPr>
            <a:r>
              <a:rPr lang="en-US" i="1" dirty="0"/>
              <a:t>	</a:t>
            </a:r>
            <a:r>
              <a:rPr lang="en-US" i="1" dirty="0" smtClean="0"/>
              <a:t>		</a:t>
            </a:r>
            <a:r>
              <a:rPr lang="en-US" sz="2400" i="1" dirty="0" smtClean="0"/>
              <a:t>President, Vice President, Clerk, Treasurer, Director</a:t>
            </a:r>
            <a:r>
              <a:rPr lang="en-US" i="1" dirty="0" smtClean="0"/>
              <a:t>	</a:t>
            </a:r>
            <a:endParaRPr lang="en-US" sz="2400" i="1" dirty="0" smtClean="0"/>
          </a:p>
          <a:p>
            <a:pPr lvl="1"/>
            <a:r>
              <a:rPr lang="en-US" i="1" dirty="0" smtClean="0"/>
              <a:t>BE it further resolved that the Board Members be paid the actual and necessary 	expense of a Board Member when traveling outside the District in the performance of 	his or her duties. </a:t>
            </a:r>
            <a:endParaRPr lang="en-US" sz="2000" i="1" dirty="0"/>
          </a:p>
        </p:txBody>
      </p:sp>
    </p:spTree>
    <p:extLst>
      <p:ext uri="{BB962C8B-B14F-4D97-AF65-F5344CB8AC3E}">
        <p14:creationId xmlns:p14="http://schemas.microsoft.com/office/powerpoint/2010/main" val="1560390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0" y="881741"/>
            <a:ext cx="9009018" cy="4726580"/>
          </a:xfrm>
        </p:spPr>
        <p:txBody>
          <a:bodyPr/>
          <a:lstStyle/>
          <a:p>
            <a:pPr lvl="0"/>
            <a:r>
              <a:rPr lang="en-US" sz="2400" dirty="0" smtClean="0"/>
              <a:t>I. Authorize </a:t>
            </a:r>
            <a:r>
              <a:rPr lang="en-US" sz="2400" dirty="0"/>
              <a:t>Board of Education to provide School Lunches.  Wisconsin Statue 120.10 (16</a:t>
            </a:r>
            <a:r>
              <a:rPr lang="en-US" sz="2400" dirty="0" smtClean="0"/>
              <a:t>)</a:t>
            </a:r>
          </a:p>
          <a:p>
            <a:pPr lvl="1"/>
            <a:r>
              <a:rPr lang="en-US" u="sng" dirty="0" smtClean="0"/>
              <a:t>Proposed Motion:</a:t>
            </a:r>
            <a:r>
              <a:rPr lang="en-US" dirty="0" smtClean="0"/>
              <a:t> </a:t>
            </a:r>
            <a:r>
              <a:rPr lang="en-US" i="1" dirty="0"/>
              <a:t>BE it resolved that the Lake Mills Area School District Board provide a lunch program in accordance with State and Federal Regulations and Requirements such that the District is allowed to collect all possible receipts of said program from the State and Federal Government.  The difference between the aids received and the total costs of the program should be collected through student and employee receipts paid for by said students and employees who participate in the lunch program.  A transfer from the General Fund to this Fund may be necessary and is allowed if total receipts do not match total expenditures. </a:t>
            </a:r>
            <a:endParaRPr lang="en-US" sz="2000" i="1" dirty="0"/>
          </a:p>
        </p:txBody>
      </p:sp>
    </p:spTree>
    <p:extLst>
      <p:ext uri="{BB962C8B-B14F-4D97-AF65-F5344CB8AC3E}">
        <p14:creationId xmlns:p14="http://schemas.microsoft.com/office/powerpoint/2010/main" val="3767224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rot="-345104">
            <a:off x="889000" y="1635125"/>
            <a:ext cx="1635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a:solidFill>
                  <a:srgbClr val="0000FF"/>
                </a:solidFill>
              </a:rPr>
              <a:t>Fund</a:t>
            </a:r>
          </a:p>
          <a:p>
            <a:pPr algn="ctr" eaLnBrk="1" hangingPunct="1">
              <a:spcBef>
                <a:spcPct val="0"/>
              </a:spcBef>
              <a:buFontTx/>
              <a:buNone/>
            </a:pPr>
            <a:r>
              <a:rPr lang="en-US" altLang="en-US" sz="2800" b="1">
                <a:solidFill>
                  <a:srgbClr val="0000FF"/>
                </a:solidFill>
              </a:rPr>
              <a:t>10</a:t>
            </a:r>
          </a:p>
        </p:txBody>
      </p:sp>
      <p:sp>
        <p:nvSpPr>
          <p:cNvPr id="8195" name="TextBox 3"/>
          <p:cNvSpPr txBox="1">
            <a:spLocks noChangeArrowheads="1"/>
          </p:cNvSpPr>
          <p:nvPr/>
        </p:nvSpPr>
        <p:spPr bwMode="auto">
          <a:xfrm>
            <a:off x="4089400" y="2366963"/>
            <a:ext cx="16351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a:solidFill>
                  <a:srgbClr val="008000"/>
                </a:solidFill>
              </a:rPr>
              <a:t>Fund</a:t>
            </a:r>
          </a:p>
          <a:p>
            <a:pPr algn="ctr" eaLnBrk="1" hangingPunct="1">
              <a:spcBef>
                <a:spcPct val="0"/>
              </a:spcBef>
              <a:buFontTx/>
              <a:buNone/>
            </a:pPr>
            <a:r>
              <a:rPr lang="en-US" altLang="en-US" sz="2800" b="1">
                <a:solidFill>
                  <a:srgbClr val="008000"/>
                </a:solidFill>
              </a:rPr>
              <a:t>50</a:t>
            </a:r>
          </a:p>
        </p:txBody>
      </p:sp>
      <p:sp>
        <p:nvSpPr>
          <p:cNvPr id="8196" name="TextBox 4"/>
          <p:cNvSpPr txBox="1">
            <a:spLocks noChangeArrowheads="1"/>
          </p:cNvSpPr>
          <p:nvPr/>
        </p:nvSpPr>
        <p:spPr bwMode="auto">
          <a:xfrm>
            <a:off x="1801813" y="3319463"/>
            <a:ext cx="16351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a:solidFill>
                  <a:srgbClr val="FF0000"/>
                </a:solidFill>
              </a:rPr>
              <a:t>Fund</a:t>
            </a:r>
          </a:p>
          <a:p>
            <a:pPr algn="ctr" eaLnBrk="1" hangingPunct="1">
              <a:spcBef>
                <a:spcPct val="0"/>
              </a:spcBef>
              <a:buFontTx/>
              <a:buNone/>
            </a:pPr>
            <a:r>
              <a:rPr lang="en-US" altLang="en-US" sz="2800" b="1">
                <a:solidFill>
                  <a:srgbClr val="FF0000"/>
                </a:solidFill>
              </a:rPr>
              <a:t>27</a:t>
            </a:r>
          </a:p>
        </p:txBody>
      </p:sp>
      <p:sp>
        <p:nvSpPr>
          <p:cNvPr id="8197" name="TextBox 6"/>
          <p:cNvSpPr txBox="1">
            <a:spLocks noChangeArrowheads="1"/>
          </p:cNvSpPr>
          <p:nvPr/>
        </p:nvSpPr>
        <p:spPr bwMode="auto">
          <a:xfrm rot="542648">
            <a:off x="6254750" y="3508375"/>
            <a:ext cx="1635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a:solidFill>
                  <a:srgbClr val="800080"/>
                </a:solidFill>
              </a:rPr>
              <a:t>Fund</a:t>
            </a:r>
          </a:p>
          <a:p>
            <a:pPr algn="ctr" eaLnBrk="1" hangingPunct="1">
              <a:spcBef>
                <a:spcPct val="0"/>
              </a:spcBef>
              <a:buFontTx/>
              <a:buNone/>
            </a:pPr>
            <a:r>
              <a:rPr lang="en-US" altLang="en-US" sz="2800" b="1">
                <a:solidFill>
                  <a:srgbClr val="800080"/>
                </a:solidFill>
              </a:rPr>
              <a:t>80</a:t>
            </a:r>
          </a:p>
        </p:txBody>
      </p:sp>
      <p:sp>
        <p:nvSpPr>
          <p:cNvPr id="8198" name="TextBox 9"/>
          <p:cNvSpPr txBox="1">
            <a:spLocks noChangeArrowheads="1"/>
          </p:cNvSpPr>
          <p:nvPr/>
        </p:nvSpPr>
        <p:spPr bwMode="auto">
          <a:xfrm>
            <a:off x="1778000" y="349250"/>
            <a:ext cx="59547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a:solidFill>
                  <a:srgbClr val="724D27"/>
                </a:solidFill>
              </a:rPr>
              <a:t>Fairly Normal School District</a:t>
            </a:r>
          </a:p>
          <a:p>
            <a:pPr algn="ctr" eaLnBrk="1" hangingPunct="1">
              <a:spcBef>
                <a:spcPct val="0"/>
              </a:spcBef>
              <a:buFontTx/>
              <a:buNone/>
            </a:pPr>
            <a:r>
              <a:rPr lang="en-US" altLang="en-US" sz="2800" b="1">
                <a:solidFill>
                  <a:srgbClr val="724D27"/>
                </a:solidFill>
              </a:rPr>
              <a:t>2013-2104</a:t>
            </a:r>
          </a:p>
          <a:p>
            <a:pPr algn="ctr" eaLnBrk="1" hangingPunct="1">
              <a:spcBef>
                <a:spcPct val="0"/>
              </a:spcBef>
              <a:buFontTx/>
              <a:buNone/>
            </a:pPr>
            <a:r>
              <a:rPr lang="en-US" altLang="en-US" sz="2800" b="1">
                <a:solidFill>
                  <a:srgbClr val="724D27"/>
                </a:solidFill>
              </a:rPr>
              <a:t>Fund Summary</a:t>
            </a:r>
          </a:p>
        </p:txBody>
      </p:sp>
      <p:pic>
        <p:nvPicPr>
          <p:cNvPr id="81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Box 4"/>
          <p:cNvSpPr txBox="1">
            <a:spLocks noChangeArrowheads="1"/>
          </p:cNvSpPr>
          <p:nvPr/>
        </p:nvSpPr>
        <p:spPr bwMode="auto">
          <a:xfrm>
            <a:off x="1778000" y="349250"/>
            <a:ext cx="59547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dirty="0">
                <a:solidFill>
                  <a:srgbClr val="724D27"/>
                </a:solidFill>
                <a:latin typeface="Century Gothic" panose="020B0502020202020204" pitchFamily="34" charset="0"/>
              </a:rPr>
              <a:t>Lake Mills Area School District</a:t>
            </a:r>
          </a:p>
          <a:p>
            <a:pPr algn="ctr" eaLnBrk="1" hangingPunct="1">
              <a:spcBef>
                <a:spcPct val="0"/>
              </a:spcBef>
              <a:buFontTx/>
              <a:buNone/>
            </a:pPr>
            <a:r>
              <a:rPr lang="en-US" altLang="en-US" sz="2800" b="1" dirty="0" smtClean="0">
                <a:solidFill>
                  <a:srgbClr val="724D27"/>
                </a:solidFill>
                <a:latin typeface="Century Gothic" panose="020B0502020202020204" pitchFamily="34" charset="0"/>
              </a:rPr>
              <a:t>2018-2019</a:t>
            </a:r>
            <a:endParaRPr lang="en-US" altLang="en-US" sz="2800" b="1" dirty="0">
              <a:solidFill>
                <a:srgbClr val="724D27"/>
              </a:solidFill>
              <a:latin typeface="Century Gothic" panose="020B0502020202020204" pitchFamily="34" charset="0"/>
            </a:endParaRPr>
          </a:p>
          <a:p>
            <a:pPr algn="ctr" eaLnBrk="1" hangingPunct="1">
              <a:spcBef>
                <a:spcPct val="0"/>
              </a:spcBef>
              <a:buFontTx/>
              <a:buNone/>
            </a:pPr>
            <a:r>
              <a:rPr lang="en-US" altLang="en-US" sz="2800" b="1" dirty="0">
                <a:solidFill>
                  <a:srgbClr val="724D27"/>
                </a:solidFill>
                <a:latin typeface="Century Gothic" panose="020B0502020202020204" pitchFamily="34" charset="0"/>
              </a:rPr>
              <a:t>Fund Summary</a:t>
            </a:r>
          </a:p>
        </p:txBody>
      </p:sp>
      <p:sp>
        <p:nvSpPr>
          <p:cNvPr id="12" name="TextBox 11"/>
          <p:cNvSpPr txBox="1">
            <a:spLocks noChangeArrowheads="1"/>
          </p:cNvSpPr>
          <p:nvPr/>
        </p:nvSpPr>
        <p:spPr bwMode="auto">
          <a:xfrm rot="-345104">
            <a:off x="889000" y="2414588"/>
            <a:ext cx="16351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a:solidFill>
                  <a:srgbClr val="0000FF"/>
                </a:solidFill>
                <a:latin typeface="Century Gothic" panose="020B0502020202020204" pitchFamily="34" charset="0"/>
              </a:rPr>
              <a:t>Fund</a:t>
            </a:r>
          </a:p>
          <a:p>
            <a:pPr algn="ctr" eaLnBrk="1" hangingPunct="1">
              <a:spcBef>
                <a:spcPct val="0"/>
              </a:spcBef>
              <a:buFontTx/>
              <a:buNone/>
            </a:pPr>
            <a:r>
              <a:rPr lang="en-US" altLang="en-US" sz="2800" b="1">
                <a:solidFill>
                  <a:srgbClr val="0000FF"/>
                </a:solidFill>
                <a:latin typeface="Century Gothic" panose="020B0502020202020204" pitchFamily="34" charset="0"/>
              </a:rPr>
              <a:t>10</a:t>
            </a:r>
          </a:p>
        </p:txBody>
      </p:sp>
      <p:pic>
        <p:nvPicPr>
          <p:cNvPr id="8202"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92550" y="5006975"/>
            <a:ext cx="1881188"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0913" y="4297363"/>
            <a:ext cx="234632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18338" y="1041400"/>
            <a:ext cx="153987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88113" y="2389188"/>
            <a:ext cx="20701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88113" y="4044950"/>
            <a:ext cx="197167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02350" y="2503488"/>
            <a:ext cx="1708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1751013" y="4686300"/>
            <a:ext cx="1635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a:solidFill>
                  <a:srgbClr val="FF0000"/>
                </a:solidFill>
                <a:latin typeface="Century Gothic" panose="020B0502020202020204" pitchFamily="34" charset="0"/>
              </a:rPr>
              <a:t>Fund</a:t>
            </a:r>
          </a:p>
          <a:p>
            <a:pPr algn="ctr" eaLnBrk="1" hangingPunct="1">
              <a:spcBef>
                <a:spcPct val="0"/>
              </a:spcBef>
              <a:buFontTx/>
              <a:buNone/>
            </a:pPr>
            <a:r>
              <a:rPr lang="en-US" altLang="en-US" sz="2800" b="1">
                <a:solidFill>
                  <a:srgbClr val="FF0000"/>
                </a:solidFill>
                <a:latin typeface="Century Gothic" panose="020B0502020202020204" pitchFamily="34" charset="0"/>
              </a:rPr>
              <a:t>20</a:t>
            </a:r>
          </a:p>
        </p:txBody>
      </p:sp>
      <p:sp>
        <p:nvSpPr>
          <p:cNvPr id="20" name="TextBox 19"/>
          <p:cNvSpPr txBox="1">
            <a:spLocks noChangeArrowheads="1"/>
          </p:cNvSpPr>
          <p:nvPr/>
        </p:nvSpPr>
        <p:spPr bwMode="auto">
          <a:xfrm>
            <a:off x="4089400" y="3108325"/>
            <a:ext cx="1635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a:solidFill>
                  <a:srgbClr val="008000"/>
                </a:solidFill>
                <a:latin typeface="Century Gothic" panose="020B0502020202020204" pitchFamily="34" charset="0"/>
              </a:rPr>
              <a:t>Fund</a:t>
            </a:r>
          </a:p>
          <a:p>
            <a:pPr algn="ctr" eaLnBrk="1" hangingPunct="1">
              <a:spcBef>
                <a:spcPct val="0"/>
              </a:spcBef>
              <a:buFontTx/>
              <a:buNone/>
            </a:pPr>
            <a:r>
              <a:rPr lang="en-US" altLang="en-US" sz="2800" b="1">
                <a:solidFill>
                  <a:srgbClr val="008000"/>
                </a:solidFill>
                <a:latin typeface="Century Gothic" panose="020B0502020202020204" pitchFamily="34" charset="0"/>
              </a:rPr>
              <a:t>30</a:t>
            </a:r>
          </a:p>
          <a:p>
            <a:pPr algn="ctr" eaLnBrk="1" hangingPunct="1">
              <a:spcBef>
                <a:spcPct val="0"/>
              </a:spcBef>
              <a:buFontTx/>
              <a:buNone/>
            </a:pPr>
            <a:endParaRPr lang="en-US" altLang="en-US" sz="2800" b="1">
              <a:solidFill>
                <a:srgbClr val="008000"/>
              </a:solidFill>
              <a:latin typeface="Century Gothic" panose="020B0502020202020204" pitchFamily="34" charset="0"/>
            </a:endParaRPr>
          </a:p>
        </p:txBody>
      </p:sp>
      <p:sp>
        <p:nvSpPr>
          <p:cNvPr id="21" name="TextBox 20"/>
          <p:cNvSpPr txBox="1">
            <a:spLocks noChangeArrowheads="1"/>
          </p:cNvSpPr>
          <p:nvPr/>
        </p:nvSpPr>
        <p:spPr bwMode="auto">
          <a:xfrm rot="-364503">
            <a:off x="4070350" y="5202238"/>
            <a:ext cx="1635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a:solidFill>
                  <a:srgbClr val="660066"/>
                </a:solidFill>
                <a:latin typeface="Century Gothic" panose="020B0502020202020204" pitchFamily="34" charset="0"/>
              </a:rPr>
              <a:t>Fund</a:t>
            </a:r>
          </a:p>
          <a:p>
            <a:pPr algn="ctr" eaLnBrk="1" hangingPunct="1">
              <a:spcBef>
                <a:spcPct val="0"/>
              </a:spcBef>
              <a:buFontTx/>
              <a:buNone/>
            </a:pPr>
            <a:r>
              <a:rPr lang="en-US" altLang="en-US" sz="2800" b="1">
                <a:solidFill>
                  <a:srgbClr val="660066"/>
                </a:solidFill>
                <a:latin typeface="Century Gothic" panose="020B0502020202020204" pitchFamily="34" charset="0"/>
              </a:rPr>
              <a:t>40</a:t>
            </a:r>
          </a:p>
          <a:p>
            <a:pPr algn="ctr" eaLnBrk="1" hangingPunct="1">
              <a:spcBef>
                <a:spcPct val="0"/>
              </a:spcBef>
              <a:buFontTx/>
              <a:buNone/>
            </a:pPr>
            <a:endParaRPr lang="en-US" altLang="en-US" sz="2800" b="1">
              <a:solidFill>
                <a:srgbClr val="660066"/>
              </a:solidFill>
              <a:latin typeface="Century Gothic" panose="020B0502020202020204" pitchFamily="34" charset="0"/>
            </a:endParaRPr>
          </a:p>
        </p:txBody>
      </p:sp>
      <p:sp>
        <p:nvSpPr>
          <p:cNvPr id="22" name="TextBox 21"/>
          <p:cNvSpPr txBox="1">
            <a:spLocks noChangeArrowheads="1"/>
          </p:cNvSpPr>
          <p:nvPr/>
        </p:nvSpPr>
        <p:spPr bwMode="auto">
          <a:xfrm>
            <a:off x="6200775" y="2746375"/>
            <a:ext cx="1635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en-US" sz="2800" b="1" dirty="0" smtClean="0">
                <a:solidFill>
                  <a:schemeClr val="accent2">
                    <a:lumMod val="75000"/>
                  </a:schemeClr>
                </a:solidFill>
                <a:latin typeface="Century Gothic"/>
                <a:cs typeface="Century Gothic"/>
              </a:rPr>
              <a:t>Fund</a:t>
            </a:r>
          </a:p>
          <a:p>
            <a:pPr algn="ctr">
              <a:defRPr/>
            </a:pPr>
            <a:r>
              <a:rPr lang="en-US" sz="2800" b="1" dirty="0" smtClean="0">
                <a:solidFill>
                  <a:schemeClr val="accent2">
                    <a:lumMod val="75000"/>
                  </a:schemeClr>
                </a:solidFill>
                <a:latin typeface="Century Gothic"/>
                <a:cs typeface="Century Gothic"/>
              </a:rPr>
              <a:t>50</a:t>
            </a:r>
          </a:p>
          <a:p>
            <a:pPr algn="ctr">
              <a:defRPr/>
            </a:pPr>
            <a:endParaRPr lang="en-US" sz="2800" b="1" dirty="0" smtClean="0">
              <a:solidFill>
                <a:schemeClr val="accent2">
                  <a:lumMod val="75000"/>
                </a:schemeClr>
              </a:solidFill>
              <a:latin typeface="Century Gothic"/>
              <a:cs typeface="Century Gothic"/>
            </a:endParaRPr>
          </a:p>
        </p:txBody>
      </p:sp>
      <p:sp>
        <p:nvSpPr>
          <p:cNvPr id="23" name="TextBox 22"/>
          <p:cNvSpPr txBox="1">
            <a:spLocks noChangeArrowheads="1"/>
          </p:cNvSpPr>
          <p:nvPr/>
        </p:nvSpPr>
        <p:spPr bwMode="auto">
          <a:xfrm>
            <a:off x="6970713" y="1460500"/>
            <a:ext cx="1635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b="1">
                <a:solidFill>
                  <a:srgbClr val="FF6600"/>
                </a:solidFill>
                <a:latin typeface="Century Gothic" panose="020B0502020202020204" pitchFamily="34" charset="0"/>
              </a:rPr>
              <a:t>Fund</a:t>
            </a:r>
          </a:p>
          <a:p>
            <a:pPr algn="ctr" eaLnBrk="1" hangingPunct="1">
              <a:spcBef>
                <a:spcPct val="0"/>
              </a:spcBef>
              <a:buFontTx/>
              <a:buNone/>
            </a:pPr>
            <a:r>
              <a:rPr lang="en-US" altLang="en-US" sz="2800" b="1">
                <a:solidFill>
                  <a:srgbClr val="FF6600"/>
                </a:solidFill>
                <a:latin typeface="Century Gothic" panose="020B0502020202020204" pitchFamily="34" charset="0"/>
              </a:rPr>
              <a:t>70</a:t>
            </a:r>
          </a:p>
          <a:p>
            <a:pPr algn="ctr" eaLnBrk="1" hangingPunct="1">
              <a:spcBef>
                <a:spcPct val="0"/>
              </a:spcBef>
              <a:buFontTx/>
              <a:buNone/>
            </a:pPr>
            <a:endParaRPr lang="en-US" altLang="en-US" sz="2800" b="1">
              <a:solidFill>
                <a:srgbClr val="FF6600"/>
              </a:solidFill>
              <a:latin typeface="Century Gothic" panose="020B0502020202020204" pitchFamily="34" charset="0"/>
            </a:endParaRPr>
          </a:p>
        </p:txBody>
      </p:sp>
      <p:sp>
        <p:nvSpPr>
          <p:cNvPr id="24" name="TextBox 23"/>
          <p:cNvSpPr txBox="1">
            <a:spLocks noChangeArrowheads="1"/>
          </p:cNvSpPr>
          <p:nvPr/>
        </p:nvSpPr>
        <p:spPr bwMode="auto">
          <a:xfrm rot="717466">
            <a:off x="6581775" y="4673600"/>
            <a:ext cx="16351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en-US" sz="2800" b="1" dirty="0" smtClean="0">
                <a:solidFill>
                  <a:schemeClr val="tx2">
                    <a:lumMod val="60000"/>
                    <a:lumOff val="40000"/>
                  </a:schemeClr>
                </a:solidFill>
                <a:latin typeface="Century Gothic"/>
                <a:cs typeface="Century Gothic"/>
              </a:rPr>
              <a:t>Fund</a:t>
            </a:r>
          </a:p>
          <a:p>
            <a:pPr algn="ctr">
              <a:defRPr/>
            </a:pPr>
            <a:r>
              <a:rPr lang="en-US" sz="2800" b="1" dirty="0" smtClean="0">
                <a:solidFill>
                  <a:schemeClr val="tx2">
                    <a:lumMod val="60000"/>
                    <a:lumOff val="40000"/>
                  </a:schemeClr>
                </a:solidFill>
                <a:latin typeface="Century Gothic"/>
                <a:cs typeface="Century Gothic"/>
              </a:rPr>
              <a:t>80</a:t>
            </a:r>
          </a:p>
          <a:p>
            <a:pPr algn="ctr">
              <a:defRPr/>
            </a:pPr>
            <a:endParaRPr lang="en-US" sz="2800" b="1" dirty="0" smtClean="0">
              <a:solidFill>
                <a:schemeClr val="tx2">
                  <a:lumMod val="60000"/>
                  <a:lumOff val="40000"/>
                </a:schemeClr>
              </a:solidFill>
              <a:latin typeface="Century Gothic"/>
              <a:cs typeface="Century Gothic"/>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34982" y="2386147"/>
            <a:ext cx="9009018" cy="2248989"/>
          </a:xfrm>
        </p:spPr>
        <p:txBody>
          <a:bodyPr/>
          <a:lstStyle/>
          <a:p>
            <a:r>
              <a:rPr lang="en-US" sz="2400" dirty="0" smtClean="0"/>
              <a:t>K. </a:t>
            </a:r>
            <a:r>
              <a:rPr lang="en-US" sz="2400" dirty="0"/>
              <a:t>Authorize the lease of school property not needed for school purposes. </a:t>
            </a:r>
            <a:endParaRPr lang="en-US" sz="2400" dirty="0" smtClean="0"/>
          </a:p>
          <a:p>
            <a:pPr lvl="1"/>
            <a:r>
              <a:rPr lang="en-US" u="sng" dirty="0" smtClean="0"/>
              <a:t>Proposed </a:t>
            </a:r>
            <a:r>
              <a:rPr lang="en-US" u="sng" dirty="0"/>
              <a:t>Motion:</a:t>
            </a:r>
            <a:r>
              <a:rPr lang="en-US" dirty="0"/>
              <a:t> </a:t>
            </a:r>
            <a:r>
              <a:rPr lang="en-US" i="1" dirty="0"/>
              <a:t>BE it resolved that the School Board be allowed to lease school sites, buildings and equipment not needed for school purposes. </a:t>
            </a:r>
            <a:endParaRPr lang="en-US" i="1" dirty="0" smtClean="0"/>
          </a:p>
        </p:txBody>
      </p:sp>
      <p:sp>
        <p:nvSpPr>
          <p:cNvPr id="7" name="Content Placeholder 2"/>
          <p:cNvSpPr>
            <a:spLocks noGrp="1"/>
          </p:cNvSpPr>
          <p:nvPr>
            <p:ph sz="half" idx="1"/>
          </p:nvPr>
        </p:nvSpPr>
        <p:spPr>
          <a:xfrm>
            <a:off x="0" y="4611188"/>
            <a:ext cx="9009018" cy="2248989"/>
          </a:xfrm>
        </p:spPr>
        <p:txBody>
          <a:bodyPr/>
          <a:lstStyle/>
          <a:p>
            <a:pPr lvl="0"/>
            <a:r>
              <a:rPr lang="en-US" sz="2400" dirty="0" smtClean="0"/>
              <a:t>L. </a:t>
            </a:r>
            <a:r>
              <a:rPr lang="en-US" sz="2400" dirty="0"/>
              <a:t>Provide for Athletic Accident Insurance. </a:t>
            </a:r>
            <a:r>
              <a:rPr lang="en-US" sz="2400" dirty="0" smtClean="0"/>
              <a:t>Wisconsin </a:t>
            </a:r>
            <a:r>
              <a:rPr lang="en-US" sz="2400" dirty="0"/>
              <a:t>Statue 120.12(2) </a:t>
            </a:r>
          </a:p>
          <a:p>
            <a:pPr lvl="1"/>
            <a:r>
              <a:rPr lang="en-US" u="sng" dirty="0" smtClean="0"/>
              <a:t>Proposed </a:t>
            </a:r>
            <a:r>
              <a:rPr lang="en-US" u="sng" dirty="0"/>
              <a:t>Motion:</a:t>
            </a:r>
            <a:r>
              <a:rPr lang="en-US" dirty="0"/>
              <a:t> </a:t>
            </a:r>
            <a:r>
              <a:rPr lang="en-US" i="1" dirty="0"/>
              <a:t>BE it resolved that the School Board be allowed to provide Athletic Accident Insurance covering pupils in the Lake Mills Area School District. </a:t>
            </a:r>
            <a:endParaRPr lang="en-US" i="1" dirty="0" smtClean="0"/>
          </a:p>
        </p:txBody>
      </p:sp>
      <p:sp>
        <p:nvSpPr>
          <p:cNvPr id="8" name="Content Placeholder 2"/>
          <p:cNvSpPr>
            <a:spLocks noGrp="1"/>
          </p:cNvSpPr>
          <p:nvPr>
            <p:ph sz="half" idx="1"/>
          </p:nvPr>
        </p:nvSpPr>
        <p:spPr>
          <a:xfrm>
            <a:off x="134982" y="241662"/>
            <a:ext cx="9009018" cy="2248989"/>
          </a:xfrm>
        </p:spPr>
        <p:txBody>
          <a:bodyPr/>
          <a:lstStyle/>
          <a:p>
            <a:r>
              <a:rPr lang="en-US" sz="2400" dirty="0" smtClean="0"/>
              <a:t>J. </a:t>
            </a:r>
            <a:r>
              <a:rPr lang="en-US" sz="2400" dirty="0"/>
              <a:t>Authorize sale or disposal of surplus personal property. </a:t>
            </a:r>
            <a:r>
              <a:rPr lang="en-US" sz="2400" dirty="0" smtClean="0"/>
              <a:t>Wisconsin </a:t>
            </a:r>
            <a:r>
              <a:rPr lang="en-US" sz="2400" dirty="0"/>
              <a:t>Statue 120.12 (12) </a:t>
            </a:r>
            <a:endParaRPr lang="en-US" sz="2400" dirty="0" smtClean="0"/>
          </a:p>
          <a:p>
            <a:pPr lvl="1"/>
            <a:r>
              <a:rPr lang="en-US" u="sng" dirty="0" smtClean="0"/>
              <a:t>Proposed </a:t>
            </a:r>
            <a:r>
              <a:rPr lang="en-US" u="sng" dirty="0"/>
              <a:t>Motion:</a:t>
            </a:r>
            <a:r>
              <a:rPr lang="en-US" dirty="0"/>
              <a:t> </a:t>
            </a:r>
            <a:r>
              <a:rPr lang="en-US" i="1" dirty="0"/>
              <a:t>BE it resolved that the School Board be allowed to sell or otherwise dispose of personal 	property belonging to and not needed by the School District. </a:t>
            </a:r>
            <a:endParaRPr lang="en-US" i="1" dirty="0" smtClean="0"/>
          </a:p>
        </p:txBody>
      </p:sp>
    </p:spTree>
    <p:extLst>
      <p:ext uri="{BB962C8B-B14F-4D97-AF65-F5344CB8AC3E}">
        <p14:creationId xmlns:p14="http://schemas.microsoft.com/office/powerpoint/2010/main" val="1073521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34982" y="193765"/>
            <a:ext cx="9009018" cy="2248989"/>
          </a:xfrm>
        </p:spPr>
        <p:txBody>
          <a:bodyPr/>
          <a:lstStyle/>
          <a:p>
            <a:pPr lvl="0"/>
            <a:r>
              <a:rPr lang="en-US" sz="2400" dirty="0" smtClean="0"/>
              <a:t>M. Set the hour of the Budgetary Hearing &amp; the time of the Annual Meeting for 2019</a:t>
            </a:r>
          </a:p>
          <a:p>
            <a:pPr lvl="1"/>
            <a:r>
              <a:rPr lang="en-US" i="1" dirty="0" smtClean="0"/>
              <a:t>Proposed Motion: I move </a:t>
            </a:r>
            <a:r>
              <a:rPr lang="en-US" i="1" dirty="0" smtClean="0"/>
              <a:t>to set the Budgetary Hearing and Annual Meeting for the fourth Monday in July 2019, that being July 22, 2019. The Budgetary Hearing and Annual Meeting starting at 7:00 p.m. and 7:30 p.m. respectively. </a:t>
            </a:r>
            <a:endParaRPr lang="en-US" i="1" dirty="0" smtClean="0"/>
          </a:p>
        </p:txBody>
      </p:sp>
      <p:sp>
        <p:nvSpPr>
          <p:cNvPr id="7" name="Content Placeholder 2"/>
          <p:cNvSpPr>
            <a:spLocks noGrp="1"/>
          </p:cNvSpPr>
          <p:nvPr>
            <p:ph sz="half" idx="1"/>
          </p:nvPr>
        </p:nvSpPr>
        <p:spPr>
          <a:xfrm>
            <a:off x="134982" y="2564674"/>
            <a:ext cx="9009018" cy="2248989"/>
          </a:xfrm>
        </p:spPr>
        <p:txBody>
          <a:bodyPr/>
          <a:lstStyle/>
          <a:p>
            <a:pPr lvl="0"/>
            <a:r>
              <a:rPr lang="en-US" sz="2400" dirty="0" smtClean="0"/>
              <a:t>N. Other Business </a:t>
            </a:r>
            <a:endParaRPr lang="en-US" i="1" dirty="0" smtClean="0"/>
          </a:p>
          <a:p>
            <a:pPr marL="457200" lvl="1" indent="0">
              <a:buNone/>
            </a:pPr>
            <a:endParaRPr lang="en-US" i="1" dirty="0" smtClean="0"/>
          </a:p>
        </p:txBody>
      </p:sp>
      <p:sp>
        <p:nvSpPr>
          <p:cNvPr id="8" name="Content Placeholder 2"/>
          <p:cNvSpPr>
            <a:spLocks noGrp="1"/>
          </p:cNvSpPr>
          <p:nvPr>
            <p:ph sz="half" idx="1"/>
          </p:nvPr>
        </p:nvSpPr>
        <p:spPr>
          <a:xfrm>
            <a:off x="134982" y="3080655"/>
            <a:ext cx="9009018" cy="2248989"/>
          </a:xfrm>
        </p:spPr>
        <p:txBody>
          <a:bodyPr/>
          <a:lstStyle/>
          <a:p>
            <a:pPr lvl="0"/>
            <a:r>
              <a:rPr lang="en-US" sz="2400" dirty="0" smtClean="0"/>
              <a:t>O. </a:t>
            </a:r>
            <a:r>
              <a:rPr lang="en-US" sz="2400" dirty="0" smtClean="0"/>
              <a:t>Motion for Adjournment </a:t>
            </a:r>
            <a:endParaRPr lang="en-US" i="1" dirty="0" smtClean="0"/>
          </a:p>
          <a:p>
            <a:pPr marL="457200" lvl="1" indent="0">
              <a:buNone/>
            </a:pPr>
            <a:endParaRPr lang="en-US" i="1" dirty="0" smtClean="0"/>
          </a:p>
        </p:txBody>
      </p:sp>
    </p:spTree>
    <p:extLst>
      <p:ext uri="{BB962C8B-B14F-4D97-AF65-F5344CB8AC3E}">
        <p14:creationId xmlns:p14="http://schemas.microsoft.com/office/powerpoint/2010/main" val="297832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Impactors</a:t>
            </a:r>
            <a:endParaRPr lang="en-US" dirty="0"/>
          </a:p>
        </p:txBody>
      </p:sp>
      <p:sp>
        <p:nvSpPr>
          <p:cNvPr id="3" name="Content Placeholder 2"/>
          <p:cNvSpPr>
            <a:spLocks noGrp="1"/>
          </p:cNvSpPr>
          <p:nvPr>
            <p:ph idx="1"/>
          </p:nvPr>
        </p:nvSpPr>
        <p:spPr/>
        <p:txBody>
          <a:bodyPr/>
          <a:lstStyle/>
          <a:p>
            <a:r>
              <a:rPr lang="en-US" dirty="0" smtClean="0"/>
              <a:t>Stable Enrollment Projection</a:t>
            </a:r>
          </a:p>
          <a:p>
            <a:r>
              <a:rPr lang="en-US" dirty="0" smtClean="0"/>
              <a:t>$0 increase per member for Revenue Cap</a:t>
            </a:r>
          </a:p>
          <a:p>
            <a:r>
              <a:rPr lang="en-US" dirty="0" smtClean="0"/>
              <a:t>Per Pupil Aid Allocation increase from $450 to $654 per Member</a:t>
            </a:r>
          </a:p>
          <a:p>
            <a:r>
              <a:rPr lang="en-US" dirty="0"/>
              <a:t>2</a:t>
            </a:r>
            <a:r>
              <a:rPr lang="en-US" dirty="0" smtClean="0"/>
              <a:t>.0 Additional Special Education Positions, 1.0 Additional Guidance Position, 1.0 Additional English Teacher, .255 Additional ELL Staffing and Reduction in 1.0 Middle School Teacher </a:t>
            </a:r>
          </a:p>
          <a:p>
            <a:pPr marL="0" indent="0">
              <a:buNone/>
            </a:pPr>
            <a:r>
              <a:rPr lang="en-US" dirty="0" smtClean="0"/>
              <a:t>  </a:t>
            </a:r>
            <a:endParaRPr lang="en-US" dirty="0"/>
          </a:p>
        </p:txBody>
      </p:sp>
    </p:spTree>
    <p:extLst>
      <p:ext uri="{BB962C8B-B14F-4D97-AF65-F5344CB8AC3E}">
        <p14:creationId xmlns:p14="http://schemas.microsoft.com/office/powerpoint/2010/main" val="2742449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42975955"/>
              </p:ext>
            </p:extLst>
          </p:nvPr>
        </p:nvGraphicFramePr>
        <p:xfrm>
          <a:off x="1195754" y="958349"/>
          <a:ext cx="6541477" cy="5167816"/>
        </p:xfrm>
        <a:graphic>
          <a:graphicData uri="http://schemas.openxmlformats.org/drawingml/2006/table">
            <a:tbl>
              <a:tblPr/>
              <a:tblGrid>
                <a:gridCol w="212443">
                  <a:extLst>
                    <a:ext uri="{9D8B030D-6E8A-4147-A177-3AD203B41FA5}">
                      <a16:colId xmlns="" xmlns:a16="http://schemas.microsoft.com/office/drawing/2014/main" val="3287918576"/>
                    </a:ext>
                  </a:extLst>
                </a:gridCol>
                <a:gridCol w="3956753">
                  <a:extLst>
                    <a:ext uri="{9D8B030D-6E8A-4147-A177-3AD203B41FA5}">
                      <a16:colId xmlns="" xmlns:a16="http://schemas.microsoft.com/office/drawing/2014/main" val="3179950161"/>
                    </a:ext>
                  </a:extLst>
                </a:gridCol>
                <a:gridCol w="1194992">
                  <a:extLst>
                    <a:ext uri="{9D8B030D-6E8A-4147-A177-3AD203B41FA5}">
                      <a16:colId xmlns="" xmlns:a16="http://schemas.microsoft.com/office/drawing/2014/main" val="307462121"/>
                    </a:ext>
                  </a:extLst>
                </a:gridCol>
                <a:gridCol w="1177289">
                  <a:extLst>
                    <a:ext uri="{9D8B030D-6E8A-4147-A177-3AD203B41FA5}">
                      <a16:colId xmlns="" xmlns:a16="http://schemas.microsoft.com/office/drawing/2014/main" val="3356559324"/>
                    </a:ext>
                  </a:extLst>
                </a:gridCol>
              </a:tblGrid>
              <a:tr h="228043">
                <a:tc>
                  <a:txBody>
                    <a:bodyPr/>
                    <a:lstStyle/>
                    <a:p>
                      <a:pPr algn="l" fontAlgn="ctr"/>
                      <a:r>
                        <a:rPr lang="en-US" sz="900" b="0" i="0" u="none" strike="noStrike">
                          <a:effectLst/>
                          <a:latin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algn="ctr" fontAlgn="b"/>
                      <a:r>
                        <a:rPr lang="en-US" sz="900" b="1" i="0" u="none" strike="noStrike">
                          <a:solidFill>
                            <a:srgbClr val="000000"/>
                          </a:solidFill>
                          <a:effectLst/>
                          <a:latin typeface="Arial" panose="020B0604020202020204" pitchFamily="34" charset="0"/>
                        </a:rPr>
                        <a:t>2018-2019 Revenue Limit Worksheet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549774879"/>
                  </a:ext>
                </a:extLst>
              </a:tr>
              <a:tr h="164893">
                <a:tc>
                  <a:txBody>
                    <a:bodyPr/>
                    <a:lstStyle/>
                    <a:p>
                      <a:pPr algn="l" fontAlgn="ctr"/>
                      <a:r>
                        <a:rPr lang="en-US" sz="900" b="0" i="0" u="none" strike="noStrike">
                          <a:effectLst/>
                          <a:latin typeface="Arial" panose="020B0604020202020204" pitchFamily="34" charset="0"/>
                        </a:rPr>
                        <a:t>1.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2017-18 Base Revenue (Funds 10, 38, 41)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a:effectLst/>
                          <a:latin typeface="Arial" panose="020B0604020202020204" pitchFamily="34" charset="0"/>
                        </a:rPr>
                        <a:t>(from left)</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sz="900" b="0" i="0" u="none" strike="noStrike">
                          <a:effectLst/>
                          <a:latin typeface="Arial" panose="020B0604020202020204" pitchFamily="34" charset="0"/>
                        </a:rPr>
                        <a:t>14,854,788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3471031032"/>
                  </a:ext>
                </a:extLst>
              </a:tr>
              <a:tr h="164893">
                <a:tc>
                  <a:txBody>
                    <a:bodyPr/>
                    <a:lstStyle/>
                    <a:p>
                      <a:pPr algn="l" fontAlgn="ctr"/>
                      <a:r>
                        <a:rPr lang="en-US" sz="900" b="0" i="0" u="none" strike="noStrike">
                          <a:effectLst/>
                          <a:latin typeface="Arial" panose="020B0604020202020204" pitchFamily="34" charset="0"/>
                        </a:rPr>
                        <a:t>2.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Base Sept Membership Avg  (2015+.4ss, 2016+.4ss, 2017+.4ss)/3</a:t>
                      </a:r>
                    </a:p>
                  </a:txBody>
                  <a:tcPr marL="0" marR="0" marT="0" marB="0" anchor="ctr">
                    <a:lnL>
                      <a:noFill/>
                    </a:lnL>
                    <a:lnR>
                      <a:noFill/>
                    </a:lnR>
                    <a:lnT>
                      <a:noFill/>
                    </a:lnT>
                    <a:lnB>
                      <a:noFill/>
                    </a:lnB>
                  </a:tcPr>
                </a:tc>
                <a:tc>
                  <a:txBody>
                    <a:bodyPr/>
                    <a:lstStyle/>
                    <a:p>
                      <a:pPr algn="ctr" fontAlgn="ctr"/>
                      <a:r>
                        <a:rPr lang="en-US" sz="900" b="0" i="0" u="none" strike="noStrike">
                          <a:effectLst/>
                          <a:latin typeface="Arial" panose="020B0604020202020204" pitchFamily="34" charset="0"/>
                        </a:rPr>
                        <a:t>(from left)</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1,524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2033404006"/>
                  </a:ext>
                </a:extLst>
              </a:tr>
              <a:tr h="164893">
                <a:tc>
                  <a:txBody>
                    <a:bodyPr/>
                    <a:lstStyle/>
                    <a:p>
                      <a:pPr algn="l" fontAlgn="ctr"/>
                      <a:r>
                        <a:rPr lang="en-US" sz="900" b="0" i="0" u="none" strike="noStrike">
                          <a:effectLst/>
                          <a:latin typeface="Arial" panose="020B0604020202020204" pitchFamily="34" charset="0"/>
                        </a:rPr>
                        <a:t>3.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2017-18 Base Revenue Per Member (Ln 1 / Ln2)</a:t>
                      </a:r>
                    </a:p>
                  </a:txBody>
                  <a:tcPr marL="0" marR="0" marT="0" marB="0" anchor="ctr">
                    <a:lnL>
                      <a:noFill/>
                    </a:lnL>
                    <a:lnR>
                      <a:noFill/>
                    </a:lnR>
                    <a:lnT>
                      <a:noFill/>
                    </a:lnT>
                    <a:lnB>
                      <a:noFill/>
                    </a:lnB>
                  </a:tcPr>
                </a:tc>
                <a:tc>
                  <a:txBody>
                    <a:bodyPr/>
                    <a:lstStyle/>
                    <a:p>
                      <a:pPr algn="ctr" fontAlgn="ctr"/>
                      <a:r>
                        <a:rPr lang="en-US" sz="900" b="0" i="0" u="none" strike="noStrike">
                          <a:effectLst/>
                          <a:latin typeface="Arial" panose="020B0604020202020204" pitchFamily="34" charset="0"/>
                        </a:rPr>
                        <a:t>(with cents)</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9,747.24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125828550"/>
                  </a:ext>
                </a:extLst>
              </a:tr>
              <a:tr h="164893">
                <a:tc>
                  <a:txBody>
                    <a:bodyPr/>
                    <a:lstStyle/>
                    <a:p>
                      <a:pPr algn="l" fontAlgn="ctr"/>
                      <a:r>
                        <a:rPr lang="en-US" sz="900" b="0" i="0" u="none" strike="noStrike">
                          <a:effectLst/>
                          <a:latin typeface="Arial" panose="020B0604020202020204" pitchFamily="34" charset="0"/>
                        </a:rPr>
                        <a:t>4.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dirty="0">
                          <a:effectLst/>
                          <a:latin typeface="Arial" panose="020B0604020202020204" pitchFamily="34" charset="0"/>
                        </a:rPr>
                        <a:t>2018-19 Per Member Change   (A+B+C)     </a:t>
                      </a:r>
                    </a:p>
                  </a:txBody>
                  <a:tcPr marL="0" marR="0" marT="0" marB="0" anchor="ctr">
                    <a:lnL>
                      <a:noFill/>
                    </a:lnL>
                    <a:lnR>
                      <a:noFill/>
                    </a:lnR>
                    <a:lnT>
                      <a:noFill/>
                    </a:lnT>
                    <a:lnB>
                      <a:noFill/>
                    </a:lnB>
                  </a:tcPr>
                </a:tc>
                <a:tc>
                  <a:txBody>
                    <a:bodyPr/>
                    <a:lstStyle/>
                    <a:p>
                      <a:pPr algn="l" fontAlgn="ctr"/>
                      <a:r>
                        <a:rPr lang="en-US" sz="900" b="0" i="0" u="none" strike="noStrike">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effectLst/>
                          <a:latin typeface="Arial" panose="020B0604020202020204" pitchFamily="34" charset="0"/>
                        </a:rPr>
                        <a:t>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4265229691"/>
                  </a:ext>
                </a:extLst>
              </a:tr>
              <a:tr h="164893">
                <a:tc>
                  <a:txBody>
                    <a:bodyPr/>
                    <a:lstStyle/>
                    <a:p>
                      <a:pPr algn="r" fontAlgn="ctr"/>
                      <a:r>
                        <a:rPr lang="en-US" sz="900" b="0" i="0" u="none" strike="noStrike">
                          <a:effectLst/>
                          <a:latin typeface="Arial" panose="020B0604020202020204" pitchFamily="34" charset="0"/>
                        </a:rPr>
                        <a:t>A.</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Allowed Per-Member Change</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FFFF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78386130"/>
                  </a:ext>
                </a:extLst>
              </a:tr>
              <a:tr h="164893">
                <a:tc>
                  <a:txBody>
                    <a:bodyPr/>
                    <a:lstStyle/>
                    <a:p>
                      <a:pPr algn="r" fontAlgn="ctr"/>
                      <a:r>
                        <a:rPr lang="en-US" sz="900" b="0" i="0" u="none" strike="noStrike">
                          <a:effectLst/>
                          <a:latin typeface="Arial" panose="020B0604020202020204" pitchFamily="34" charset="0"/>
                        </a:rPr>
                        <a:t>B.</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Low Rev Incr ((9,100 - (3 + 4A))-4C) Not &lt; 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9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644409446"/>
                  </a:ext>
                </a:extLst>
              </a:tr>
              <a:tr h="164893">
                <a:tc>
                  <a:txBody>
                    <a:bodyPr/>
                    <a:lstStyle/>
                    <a:p>
                      <a:pPr algn="r" fontAlgn="ctr"/>
                      <a:r>
                        <a:rPr lang="en-US" sz="900" b="0" i="0" u="none" strike="noStrike">
                          <a:effectLst/>
                          <a:latin typeface="Arial" panose="020B0604020202020204" pitchFamily="34" charset="0"/>
                        </a:rPr>
                        <a:t>C.</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Low Rev Dist in CCDEB (Enter DPI Adjustment)</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en-US" sz="9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45987676"/>
                  </a:ext>
                </a:extLst>
              </a:tr>
              <a:tr h="164893">
                <a:tc>
                  <a:txBody>
                    <a:bodyPr/>
                    <a:lstStyle/>
                    <a:p>
                      <a:pPr algn="l" fontAlgn="ctr"/>
                      <a:r>
                        <a:rPr lang="en-US" sz="900" b="0" i="0" u="none" strike="noStrike">
                          <a:effectLst/>
                          <a:latin typeface="Arial" panose="020B0604020202020204" pitchFamily="34" charset="0"/>
                        </a:rPr>
                        <a:t>5.</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2018-19 Maximum Revenue / Member (Ln 3 + Ln 4)</a:t>
                      </a:r>
                    </a:p>
                  </a:txBody>
                  <a:tcPr marL="0" marR="0" marT="0" marB="0" anchor="ctr">
                    <a:lnL>
                      <a:noFill/>
                    </a:lnL>
                    <a:lnR>
                      <a:noFill/>
                    </a:lnR>
                    <a:lnT>
                      <a:noFill/>
                    </a:lnT>
                    <a:lnB>
                      <a:noFill/>
                    </a:lnB>
                  </a:tcPr>
                </a:tc>
                <a:tc>
                  <a:txBody>
                    <a:bodyPr/>
                    <a:lstStyle/>
                    <a:p>
                      <a:pPr algn="l" fontAlgn="ctr"/>
                      <a:endParaRPr lang="en-US" sz="900" b="0" i="0" u="none" strike="noStrike">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sz="900" b="0" i="0" u="none" strike="noStrike">
                          <a:effectLst/>
                          <a:latin typeface="Arial" panose="020B0604020202020204" pitchFamily="34" charset="0"/>
                        </a:rPr>
                        <a:t>9,747.24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2366380028"/>
                  </a:ext>
                </a:extLst>
              </a:tr>
              <a:tr h="164893">
                <a:tc>
                  <a:txBody>
                    <a:bodyPr/>
                    <a:lstStyle/>
                    <a:p>
                      <a:pPr algn="l" fontAlgn="ctr"/>
                      <a:r>
                        <a:rPr lang="en-US" sz="900" b="0" i="0" u="none" strike="noStrike">
                          <a:effectLst/>
                          <a:latin typeface="Arial" panose="020B0604020202020204" pitchFamily="34" charset="0"/>
                        </a:rPr>
                        <a:t>6.</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Current Membership Avg  (2016+.4ss, 2017+.4ss, 2018+.4ss)/3</a:t>
                      </a:r>
                    </a:p>
                  </a:txBody>
                  <a:tcPr marL="0" marR="0" marT="0" marB="0" anchor="ctr">
                    <a:lnL>
                      <a:noFill/>
                    </a:lnL>
                    <a:lnR>
                      <a:noFill/>
                    </a:lnR>
                    <a:lnT>
                      <a:noFill/>
                    </a:lnT>
                    <a:lnB>
                      <a:noFill/>
                    </a:lnB>
                  </a:tcPr>
                </a:tc>
                <a:tc>
                  <a:txBody>
                    <a:bodyPr/>
                    <a:lstStyle/>
                    <a:p>
                      <a:pPr algn="ctr" fontAlgn="ctr"/>
                      <a:r>
                        <a:rPr lang="en-US" sz="900" b="0" i="0" u="none" strike="noStrike">
                          <a:effectLst/>
                          <a:latin typeface="Arial" panose="020B0604020202020204" pitchFamily="34" charset="0"/>
                        </a:rPr>
                        <a:t>(from left)</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1,528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3339073559"/>
                  </a:ext>
                </a:extLst>
              </a:tr>
              <a:tr h="164893">
                <a:tc>
                  <a:txBody>
                    <a:bodyPr/>
                    <a:lstStyle/>
                    <a:p>
                      <a:pPr algn="l" fontAlgn="ctr"/>
                      <a:r>
                        <a:rPr lang="en-US" sz="900" b="0" i="0" u="none" strike="noStrike">
                          <a:effectLst/>
                          <a:latin typeface="Arial" panose="020B0604020202020204" pitchFamily="34" charset="0"/>
                        </a:rPr>
                        <a:t>7.</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2018-19 Rev Limit, No Exemptions (Ln7A + Ln 7B)</a:t>
                      </a:r>
                    </a:p>
                  </a:txBody>
                  <a:tcPr marL="0" marR="0" marT="0" marB="0" anchor="ctr">
                    <a:lnL>
                      <a:noFill/>
                    </a:lnL>
                    <a:lnR>
                      <a:noFill/>
                    </a:lnR>
                    <a:lnT>
                      <a:noFill/>
                    </a:lnT>
                    <a:lnB>
                      <a:noFill/>
                    </a:lnB>
                  </a:tcPr>
                </a:tc>
                <a:tc>
                  <a:txBody>
                    <a:bodyPr/>
                    <a:lstStyle/>
                    <a:p>
                      <a:pPr algn="ctr" fontAlgn="ctr"/>
                      <a:r>
                        <a:rPr lang="en-US" sz="900" b="0" i="0" u="none" strike="noStrike">
                          <a:effectLst/>
                          <a:latin typeface="Arial" panose="020B0604020202020204" pitchFamily="34" charset="0"/>
                        </a:rPr>
                        <a:t>(rounded)</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effectLst/>
                          <a:latin typeface="Arial" panose="020B0604020202020204" pitchFamily="34" charset="0"/>
                        </a:rPr>
                        <a:t>14,893,783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2442391476"/>
                  </a:ext>
                </a:extLst>
              </a:tr>
              <a:tr h="164893">
                <a:tc>
                  <a:txBody>
                    <a:bodyPr/>
                    <a:lstStyle/>
                    <a:p>
                      <a:pPr algn="r" fontAlgn="ctr"/>
                      <a:r>
                        <a:rPr lang="en-US" sz="900" b="0" i="0" u="none" strike="noStrike">
                          <a:effectLst/>
                          <a:latin typeface="Arial" panose="020B0604020202020204" pitchFamily="34" charset="0"/>
                        </a:rPr>
                        <a:t>A.</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Max Rev/Memb x Cur Memb Avg (Ln 5 x Ln 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14,893,783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900" b="0" i="0" u="none" strike="noStrike">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2034191064"/>
                  </a:ext>
                </a:extLst>
              </a:tr>
              <a:tr h="164893">
                <a:tc>
                  <a:txBody>
                    <a:bodyPr/>
                    <a:lstStyle/>
                    <a:p>
                      <a:pPr algn="r" fontAlgn="ctr"/>
                      <a:r>
                        <a:rPr lang="en-US" sz="900" b="0" i="0" u="none" strike="noStrike">
                          <a:effectLst/>
                          <a:latin typeface="Arial" panose="020B0604020202020204" pitchFamily="34" charset="0"/>
                        </a:rPr>
                        <a:t>B.</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Hold Harmless Non-Recurring Exemption</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900" b="0" i="0" u="none" strike="noStrike">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4182311"/>
                  </a:ext>
                </a:extLst>
              </a:tr>
              <a:tr h="164893">
                <a:tc>
                  <a:txBody>
                    <a:bodyPr/>
                    <a:lstStyle/>
                    <a:p>
                      <a:pPr algn="l" fontAlgn="ctr"/>
                      <a:r>
                        <a:rPr lang="en-US" sz="900" b="0" i="0" u="none" strike="noStrike">
                          <a:effectLst/>
                          <a:latin typeface="Arial" panose="020B0604020202020204" pitchFamily="34" charset="0"/>
                        </a:rPr>
                        <a:t>8.</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Total 2018-19 Recurring Exemptions  (A+B+C+D+E)</a:t>
                      </a:r>
                    </a:p>
                  </a:txBody>
                  <a:tcPr marL="0" marR="0" marT="0" marB="0" anchor="ctr">
                    <a:lnL>
                      <a:noFill/>
                    </a:lnL>
                    <a:lnR>
                      <a:noFill/>
                    </a:lnR>
                    <a:lnT>
                      <a:noFill/>
                    </a:lnT>
                    <a:lnB>
                      <a:noFill/>
                    </a:lnB>
                  </a:tcPr>
                </a:tc>
                <a:tc>
                  <a:txBody>
                    <a:bodyPr/>
                    <a:lstStyle/>
                    <a:p>
                      <a:pPr algn="ctr" fontAlgn="ctr"/>
                      <a:r>
                        <a:rPr lang="en-US" sz="900" b="0" i="0" u="none" strike="noStrike">
                          <a:effectLst/>
                          <a:latin typeface="Arial" panose="020B0604020202020204" pitchFamily="34" charset="0"/>
                        </a:rPr>
                        <a:t>(rounded)</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2133294231"/>
                  </a:ext>
                </a:extLst>
              </a:tr>
              <a:tr h="164893">
                <a:tc>
                  <a:txBody>
                    <a:bodyPr/>
                    <a:lstStyle/>
                    <a:p>
                      <a:pPr algn="r" fontAlgn="ctr"/>
                      <a:r>
                        <a:rPr lang="en-US" sz="900" b="0" i="0" u="none" strike="noStrike">
                          <a:effectLst/>
                          <a:latin typeface="Arial" panose="020B0604020202020204" pitchFamily="34" charset="0"/>
                        </a:rPr>
                        <a:t>A.</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Prior Year Carryover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en-US" sz="9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2132588801"/>
                  </a:ext>
                </a:extLst>
              </a:tr>
              <a:tr h="164893">
                <a:tc>
                  <a:txBody>
                    <a:bodyPr/>
                    <a:lstStyle/>
                    <a:p>
                      <a:pPr algn="r" fontAlgn="ctr"/>
                      <a:r>
                        <a:rPr lang="en-US" sz="900" b="0" i="0" u="none" strike="noStrike">
                          <a:effectLst/>
                          <a:latin typeface="Arial" panose="020B0604020202020204" pitchFamily="34" charset="0"/>
                        </a:rPr>
                        <a:t>B.</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Transfer of Service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064306903"/>
                  </a:ext>
                </a:extLst>
              </a:tr>
              <a:tr h="164893">
                <a:tc>
                  <a:txBody>
                    <a:bodyPr/>
                    <a:lstStyle/>
                    <a:p>
                      <a:pPr algn="r" fontAlgn="ctr"/>
                      <a:r>
                        <a:rPr lang="en-US" sz="900" b="0" i="0" u="none" strike="noStrike">
                          <a:effectLst/>
                          <a:latin typeface="Arial" panose="020B0604020202020204" pitchFamily="34" charset="0"/>
                        </a:rPr>
                        <a:t>C.</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Transfer of Territory/Other Reorg   (if negative, include sign)</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634852181"/>
                  </a:ext>
                </a:extLst>
              </a:tr>
              <a:tr h="164893">
                <a:tc>
                  <a:txBody>
                    <a:bodyPr/>
                    <a:lstStyle/>
                    <a:p>
                      <a:pPr algn="r" fontAlgn="ctr"/>
                      <a:r>
                        <a:rPr lang="en-US" sz="900" b="0" i="0" u="none" strike="noStrike">
                          <a:effectLst/>
                          <a:latin typeface="Arial" panose="020B0604020202020204" pitchFamily="34" charset="0"/>
                        </a:rPr>
                        <a:t>D.</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Federal Impact Aid Loss  (2016-17 to 2017-18)</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14561933"/>
                  </a:ext>
                </a:extLst>
              </a:tr>
              <a:tr h="164893">
                <a:tc>
                  <a:txBody>
                    <a:bodyPr/>
                    <a:lstStyle/>
                    <a:p>
                      <a:pPr algn="r" fontAlgn="ctr"/>
                      <a:r>
                        <a:rPr lang="en-US" sz="900" b="0" i="0" u="none" strike="noStrike">
                          <a:effectLst/>
                          <a:latin typeface="Arial" panose="020B0604020202020204" pitchFamily="34" charset="0"/>
                        </a:rPr>
                        <a:t>E.</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Recurring Referenda to Exceed  (If 2018-19 is first year)</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en-US" sz="9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58700864"/>
                  </a:ext>
                </a:extLst>
              </a:tr>
              <a:tr h="164893">
                <a:tc>
                  <a:txBody>
                    <a:bodyPr/>
                    <a:lstStyle/>
                    <a:p>
                      <a:pPr algn="l" fontAlgn="ctr"/>
                      <a:r>
                        <a:rPr lang="en-US" sz="900" b="0" i="0" u="none" strike="noStrike">
                          <a:effectLst/>
                          <a:latin typeface="Arial" panose="020B0604020202020204" pitchFamily="34" charset="0"/>
                        </a:rPr>
                        <a:t>9.</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2018-19 Limit with Recurring Exemptions   (Ln 7 + Ln 8)</a:t>
                      </a:r>
                    </a:p>
                  </a:txBody>
                  <a:tcPr marL="0" marR="0" marT="0" marB="0" anchor="ctr">
                    <a:lnL>
                      <a:noFill/>
                    </a:lnL>
                    <a:lnR>
                      <a:noFill/>
                    </a:lnR>
                    <a:lnT>
                      <a:noFill/>
                    </a:lnT>
                    <a:lnB>
                      <a:noFill/>
                    </a:lnB>
                  </a:tcPr>
                </a:tc>
                <a:tc>
                  <a:txBody>
                    <a:bodyPr/>
                    <a:lstStyle/>
                    <a:p>
                      <a:pPr algn="l" fontAlgn="ctr"/>
                      <a:r>
                        <a:rPr lang="en-US" sz="900" b="0" i="0" u="none" strike="noStrike">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sz="900" b="0" i="0" u="none" strike="noStrike">
                          <a:effectLst/>
                          <a:latin typeface="Arial" panose="020B0604020202020204" pitchFamily="34" charset="0"/>
                        </a:rPr>
                        <a:t>14,893,783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309669682"/>
                  </a:ext>
                </a:extLst>
              </a:tr>
              <a:tr h="164893">
                <a:tc>
                  <a:txBody>
                    <a:bodyPr/>
                    <a:lstStyle/>
                    <a:p>
                      <a:pPr algn="l" fontAlgn="ctr"/>
                      <a:r>
                        <a:rPr lang="en-US" sz="900" b="0" i="0" u="none" strike="noStrike">
                          <a:effectLst/>
                          <a:latin typeface="Arial" panose="020B0604020202020204" pitchFamily="34" charset="0"/>
                        </a:rPr>
                        <a:t>10.</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ctr"/>
                      <a:r>
                        <a:rPr lang="en-US" sz="900" b="0" i="0" u="none" strike="noStrike">
                          <a:effectLst/>
                          <a:latin typeface="Arial" panose="020B0604020202020204" pitchFamily="34" charset="0"/>
                        </a:rPr>
                        <a:t>Total 2018-19 Non-Recurring Exemptions  (A+B+C+D+E+F+G+H+I)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ctr"/>
                      <a:r>
                        <a:rPr lang="en-US" sz="900" b="0" i="0" u="none" strike="noStrike">
                          <a:effectLst/>
                          <a:latin typeface="Arial" panose="020B0604020202020204" pitchFamily="34" charset="0"/>
                        </a:rPr>
                        <a:t>57,232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469089196"/>
                  </a:ext>
                </a:extLst>
              </a:tr>
              <a:tr h="164893">
                <a:tc>
                  <a:txBody>
                    <a:bodyPr/>
                    <a:lstStyle/>
                    <a:p>
                      <a:pPr algn="r" fontAlgn="ctr"/>
                      <a:r>
                        <a:rPr lang="en-US" sz="900" b="0" i="0" u="none" strike="noStrike">
                          <a:effectLst/>
                          <a:latin typeface="Arial" panose="020B0604020202020204" pitchFamily="34" charset="0"/>
                        </a:rPr>
                        <a:t>A.</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Non-Recurring Referenda to Exceed 2018-19 Limit</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en-US" sz="9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3963636116"/>
                  </a:ext>
                </a:extLst>
              </a:tr>
              <a:tr h="164893">
                <a:tc>
                  <a:txBody>
                    <a:bodyPr/>
                    <a:lstStyle/>
                    <a:p>
                      <a:pPr algn="r" fontAlgn="ctr"/>
                      <a:r>
                        <a:rPr lang="en-US" sz="900" b="0" i="0" u="none" strike="noStrike">
                          <a:effectLst/>
                          <a:latin typeface="Arial" panose="020B0604020202020204" pitchFamily="34" charset="0"/>
                        </a:rPr>
                        <a:t>B.</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Declining Enrollment Exemption for 2018-19 (from left)</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9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en-US" sz="900" b="0" i="0" u="none" strike="noStrike">
                          <a:solidFill>
                            <a:srgbClr val="FF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733745143"/>
                  </a:ext>
                </a:extLst>
              </a:tr>
              <a:tr h="164893">
                <a:tc>
                  <a:txBody>
                    <a:bodyPr/>
                    <a:lstStyle/>
                    <a:p>
                      <a:pPr algn="r" fontAlgn="ctr"/>
                      <a:r>
                        <a:rPr lang="en-US" sz="900" b="0" i="0" u="none" strike="noStrike">
                          <a:effectLst/>
                          <a:latin typeface="Arial" panose="020B0604020202020204" pitchFamily="34" charset="0"/>
                        </a:rPr>
                        <a:t>C.</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Energy Efficiency Net Exemption for 2018-19 (see pg 4 for details)</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en-US" sz="900" b="0" i="0" u="none" strike="noStrike">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703086699"/>
                  </a:ext>
                </a:extLst>
              </a:tr>
              <a:tr h="164893">
                <a:tc>
                  <a:txBody>
                    <a:bodyPr/>
                    <a:lstStyle/>
                    <a:p>
                      <a:pPr algn="r" fontAlgn="ctr"/>
                      <a:r>
                        <a:rPr lang="en-US" sz="900" b="0" i="0" u="none" strike="noStrike">
                          <a:effectLst/>
                          <a:latin typeface="Arial" panose="020B0604020202020204" pitchFamily="34" charset="0"/>
                        </a:rPr>
                        <a:t>D.</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Adjustment for Refunded or Rescinded Taxes, 2018-19</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0" i="0" u="none" strike="noStrike">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3135384149"/>
                  </a:ext>
                </a:extLst>
              </a:tr>
              <a:tr h="157876">
                <a:tc>
                  <a:txBody>
                    <a:bodyPr/>
                    <a:lstStyle/>
                    <a:p>
                      <a:pPr algn="r" fontAlgn="ctr"/>
                      <a:r>
                        <a:rPr lang="en-US" sz="900" b="0" i="0" u="none" strike="noStrike">
                          <a:effectLst/>
                          <a:latin typeface="Arial" panose="020B0604020202020204" pitchFamily="34" charset="0"/>
                        </a:rPr>
                        <a:t>E.</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Prior Year Open Enrollment (uncounted pupil[s])</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0" i="0" u="none" strike="noStrike">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613955739"/>
                  </a:ext>
                </a:extLst>
              </a:tr>
              <a:tr h="164893">
                <a:tc>
                  <a:txBody>
                    <a:bodyPr/>
                    <a:lstStyle/>
                    <a:p>
                      <a:pPr algn="r" fontAlgn="ctr"/>
                      <a:r>
                        <a:rPr lang="en-US" sz="900" b="0" i="0" u="none" strike="noStrike">
                          <a:effectLst/>
                          <a:latin typeface="Arial" panose="020B0604020202020204" pitchFamily="34" charset="0"/>
                        </a:rPr>
                        <a:t>F.</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Reduction for Ineligible Fund 80 Expenditures (enter as negative)</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0" i="0" u="none" strike="noStrike">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631423240"/>
                  </a:ext>
                </a:extLst>
              </a:tr>
              <a:tr h="164893">
                <a:tc>
                  <a:txBody>
                    <a:bodyPr/>
                    <a:lstStyle/>
                    <a:p>
                      <a:pPr algn="r" fontAlgn="ctr"/>
                      <a:r>
                        <a:rPr lang="en-US" sz="900" b="0" i="0" u="none" strike="noStrike">
                          <a:effectLst/>
                          <a:latin typeface="Arial" panose="020B0604020202020204" pitchFamily="34" charset="0"/>
                        </a:rPr>
                        <a:t>G.</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Environmental Remediation Exemption</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r>
                        <a:rPr lang="en-US" sz="900" b="0" i="0" u="none" strike="noStrike">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967086671"/>
                  </a:ext>
                </a:extLst>
              </a:tr>
              <a:tr h="164893">
                <a:tc>
                  <a:txBody>
                    <a:bodyPr/>
                    <a:lstStyle/>
                    <a:p>
                      <a:pPr algn="r" fontAlgn="ctr"/>
                      <a:r>
                        <a:rPr lang="en-US" sz="900" b="0" i="0" u="none" strike="noStrike">
                          <a:effectLst/>
                          <a:latin typeface="Arial" panose="020B0604020202020204" pitchFamily="34" charset="0"/>
                        </a:rPr>
                        <a:t>H.</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Private School Voucher Aid Deduction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57,232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en-US" sz="900" b="1" i="0" u="none" strike="noStrike">
                          <a:solidFill>
                            <a:srgbClr val="FF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3037361423"/>
                  </a:ext>
                </a:extLst>
              </a:tr>
              <a:tr h="164893">
                <a:tc>
                  <a:txBody>
                    <a:bodyPr/>
                    <a:lstStyle/>
                    <a:p>
                      <a:pPr algn="r" fontAlgn="ctr"/>
                      <a:r>
                        <a:rPr lang="en-US" sz="900" b="0" i="0" u="none" strike="noStrike">
                          <a:effectLst/>
                          <a:latin typeface="Arial" panose="020B0604020202020204" pitchFamily="34" charset="0"/>
                        </a:rPr>
                        <a:t>I.</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Private School Special Needs Voucher Aid Deduction</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9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en-US" sz="900" b="1" i="0" u="none" strike="noStrike">
                          <a:solidFill>
                            <a:srgbClr val="FF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40794373"/>
                  </a:ext>
                </a:extLst>
              </a:tr>
              <a:tr h="164893">
                <a:tc>
                  <a:txBody>
                    <a:bodyPr/>
                    <a:lstStyle/>
                    <a:p>
                      <a:pPr algn="l" fontAlgn="ctr"/>
                      <a:r>
                        <a:rPr lang="en-US" sz="900" b="0" i="0" u="none" strike="noStrike">
                          <a:effectLst/>
                          <a:latin typeface="Arial" panose="020B0604020202020204" pitchFamily="34" charset="0"/>
                        </a:rPr>
                        <a:t>11.</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900" b="0" i="0" u="none" strike="noStrike">
                          <a:effectLst/>
                          <a:latin typeface="Arial" panose="020B0604020202020204" pitchFamily="34" charset="0"/>
                        </a:rPr>
                        <a:t>2018-19 Revenue Limit With All Exemptions    (Ln 9 + Ln 10)</a:t>
                      </a:r>
                    </a:p>
                  </a:txBody>
                  <a:tcPr marL="0" marR="0" marT="0" marB="0" anchor="ctr">
                    <a:lnL>
                      <a:noFill/>
                    </a:lnL>
                    <a:lnR>
                      <a:noFill/>
                    </a:lnR>
                    <a:lnT>
                      <a:noFill/>
                    </a:lnT>
                    <a:lnB>
                      <a:noFill/>
                    </a:lnB>
                  </a:tcPr>
                </a:tc>
                <a:tc>
                  <a:txBody>
                    <a:bodyPr/>
                    <a:lstStyle/>
                    <a:p>
                      <a:pPr algn="l" fontAlgn="ctr"/>
                      <a:endParaRPr lang="en-US" sz="900" b="0" i="0" u="none" strike="noStrike">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sz="900" b="0" i="0" u="none" strike="noStrike" dirty="0">
                          <a:effectLst/>
                          <a:latin typeface="Arial" panose="020B0604020202020204" pitchFamily="34" charset="0"/>
                        </a:rPr>
                        <a:t>14,951,015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23806066"/>
                  </a:ext>
                </a:extLst>
              </a:tr>
            </a:tbl>
          </a:graphicData>
        </a:graphic>
      </p:graphicFrame>
    </p:spTree>
    <p:extLst>
      <p:ext uri="{BB962C8B-B14F-4D97-AF65-F5344CB8AC3E}">
        <p14:creationId xmlns:p14="http://schemas.microsoft.com/office/powerpoint/2010/main" val="114804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17913745"/>
              </p:ext>
            </p:extLst>
          </p:nvPr>
        </p:nvGraphicFramePr>
        <p:xfrm>
          <a:off x="1054099" y="1538650"/>
          <a:ext cx="7035801" cy="4193336"/>
        </p:xfrm>
        <a:graphic>
          <a:graphicData uri="http://schemas.openxmlformats.org/drawingml/2006/table">
            <a:tbl>
              <a:tblPr/>
              <a:tblGrid>
                <a:gridCol w="228394">
                  <a:extLst>
                    <a:ext uri="{9D8B030D-6E8A-4147-A177-3AD203B41FA5}">
                      <a16:colId xmlns="" xmlns:a16="http://schemas.microsoft.com/office/drawing/2014/main" val="1764027984"/>
                    </a:ext>
                  </a:extLst>
                </a:gridCol>
                <a:gridCol w="4253836">
                  <a:extLst>
                    <a:ext uri="{9D8B030D-6E8A-4147-A177-3AD203B41FA5}">
                      <a16:colId xmlns="" xmlns:a16="http://schemas.microsoft.com/office/drawing/2014/main" val="93961582"/>
                    </a:ext>
                  </a:extLst>
                </a:gridCol>
                <a:gridCol w="1284716">
                  <a:extLst>
                    <a:ext uri="{9D8B030D-6E8A-4147-A177-3AD203B41FA5}">
                      <a16:colId xmlns="" xmlns:a16="http://schemas.microsoft.com/office/drawing/2014/main" val="2441258984"/>
                    </a:ext>
                  </a:extLst>
                </a:gridCol>
                <a:gridCol w="1268855">
                  <a:extLst>
                    <a:ext uri="{9D8B030D-6E8A-4147-A177-3AD203B41FA5}">
                      <a16:colId xmlns="" xmlns:a16="http://schemas.microsoft.com/office/drawing/2014/main" val="2818721056"/>
                    </a:ext>
                  </a:extLst>
                </a:gridCol>
              </a:tblGrid>
              <a:tr h="200904">
                <a:tc>
                  <a:txBody>
                    <a:bodyPr/>
                    <a:lstStyle/>
                    <a:p>
                      <a:pPr algn="l" fontAlgn="ctr"/>
                      <a:r>
                        <a:rPr lang="en-US" sz="1100" b="0" i="0" u="none" strike="noStrike">
                          <a:effectLst/>
                          <a:latin typeface="Arial" panose="020B0604020202020204" pitchFamily="34" charset="0"/>
                        </a:rPr>
                        <a:t>11.</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effectLst/>
                          <a:latin typeface="Arial" panose="020B0604020202020204" pitchFamily="34" charset="0"/>
                        </a:rPr>
                        <a:t>2018-19 Revenue Limit With All Exemptions    (Ln 9 + Ln 10)</a:t>
                      </a:r>
                    </a:p>
                  </a:txBody>
                  <a:tcPr marL="0" marR="0" marT="0" marB="0" anchor="ctr">
                    <a:lnL>
                      <a:noFill/>
                    </a:lnL>
                    <a:lnR>
                      <a:noFill/>
                    </a:lnR>
                    <a:lnT>
                      <a:noFill/>
                    </a:lnT>
                    <a:lnB>
                      <a:noFill/>
                    </a:lnB>
                  </a:tcPr>
                </a:tc>
                <a:tc>
                  <a:txBody>
                    <a:bodyPr/>
                    <a:lstStyle/>
                    <a:p>
                      <a:pPr algn="l" fontAlgn="ctr"/>
                      <a:endParaRPr lang="en-US" sz="1100" b="0" i="0" u="none" strike="noStrike">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1100" b="0" i="0" u="none" strike="noStrike">
                          <a:effectLst/>
                          <a:latin typeface="Arial" panose="020B0604020202020204" pitchFamily="34" charset="0"/>
                        </a:rPr>
                        <a:t>14,951,015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2998582372"/>
                  </a:ext>
                </a:extLst>
              </a:tr>
              <a:tr h="200904">
                <a:tc>
                  <a:txBody>
                    <a:bodyPr/>
                    <a:lstStyle/>
                    <a:p>
                      <a:pPr algn="l" fontAlgn="ctr"/>
                      <a:r>
                        <a:rPr lang="en-US" sz="1100" b="0" i="0" u="none" strike="noStrike">
                          <a:effectLst/>
                          <a:latin typeface="Arial" panose="020B0604020202020204" pitchFamily="34" charset="0"/>
                        </a:rPr>
                        <a:t>12.</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effectLst/>
                          <a:latin typeface="Arial" panose="020B0604020202020204" pitchFamily="34" charset="0"/>
                        </a:rPr>
                        <a:t>Total Aid to be Used in Computation (12A + 12B + 12C)</a:t>
                      </a:r>
                    </a:p>
                  </a:txBody>
                  <a:tcPr marL="0" marR="0" marT="0" marB="0" anchor="ctr">
                    <a:lnL>
                      <a:noFill/>
                    </a:lnL>
                    <a:lnR>
                      <a:noFill/>
                    </a:lnR>
                    <a:lnT>
                      <a:noFill/>
                    </a:lnT>
                    <a:lnB>
                      <a:noFill/>
                    </a:lnB>
                  </a:tcPr>
                </a:tc>
                <a:tc>
                  <a:txBody>
                    <a:bodyPr/>
                    <a:lstStyle/>
                    <a:p>
                      <a:pPr algn="l" fontAlgn="ctr"/>
                      <a:endParaRPr lang="en-US" sz="1100" b="0" i="0" u="none" strike="noStrike">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sz="1100" b="0" i="0" u="none" strike="noStrike">
                          <a:effectLst/>
                          <a:latin typeface="Arial" panose="020B0604020202020204" pitchFamily="34" charset="0"/>
                        </a:rPr>
                        <a:t>8,037,009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794221919"/>
                  </a:ext>
                </a:extLst>
              </a:tr>
              <a:tr h="200904">
                <a:tc>
                  <a:txBody>
                    <a:bodyPr/>
                    <a:lstStyle/>
                    <a:p>
                      <a:pPr algn="r" fontAlgn="ctr"/>
                      <a:r>
                        <a:rPr lang="en-US" sz="1100" b="0" i="0" u="none" strike="noStrike">
                          <a:effectLst/>
                          <a:latin typeface="Arial" panose="020B0604020202020204" pitchFamily="34" charset="0"/>
                        </a:rPr>
                        <a:t>A.</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effectLst/>
                          <a:latin typeface="Arial" panose="020B0604020202020204" pitchFamily="34" charset="0"/>
                        </a:rPr>
                        <a:t>2018-19 October 15 General Aid Certification → Cell is locked.</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1100" b="0" i="0" u="none" strike="noStrike">
                          <a:effectLst/>
                          <a:latin typeface="Arial" panose="020B0604020202020204" pitchFamily="34" charset="0"/>
                        </a:rPr>
                        <a:t>8,037,009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en-US" sz="1100" b="0" i="0" u="none" strike="noStrike">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146995343"/>
                  </a:ext>
                </a:extLst>
              </a:tr>
              <a:tr h="200904">
                <a:tc>
                  <a:txBody>
                    <a:bodyPr/>
                    <a:lstStyle/>
                    <a:p>
                      <a:pPr algn="r" fontAlgn="ctr"/>
                      <a:r>
                        <a:rPr lang="en-US" sz="1100" b="0" i="0" u="none" strike="noStrike">
                          <a:effectLst/>
                          <a:latin typeface="Arial" panose="020B0604020202020204" pitchFamily="34" charset="0"/>
                        </a:rPr>
                        <a:t>B.</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100" b="0" i="0" u="none" strike="noStrike">
                          <a:effectLst/>
                          <a:latin typeface="Arial" panose="020B0604020202020204" pitchFamily="34" charset="0"/>
                        </a:rPr>
                        <a:t>State Aid to High Poverty Districts (not all districts)</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11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en-US" sz="1100" b="0" i="0" u="none" strike="noStrike">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3836771726"/>
                  </a:ext>
                </a:extLst>
              </a:tr>
              <a:tr h="200904">
                <a:tc>
                  <a:txBody>
                    <a:bodyPr/>
                    <a:lstStyle/>
                    <a:p>
                      <a:pPr algn="r" fontAlgn="ctr"/>
                      <a:r>
                        <a:rPr lang="en-US" sz="1100" b="0" i="0" u="none" strike="noStrike">
                          <a:effectLst/>
                          <a:latin typeface="Arial" panose="020B0604020202020204" pitchFamily="34" charset="0"/>
                        </a:rPr>
                        <a:t>C.</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100" b="0" i="0" u="none" strike="noStrike">
                          <a:effectLst/>
                          <a:latin typeface="Arial" panose="020B0604020202020204" pitchFamily="34" charset="0"/>
                        </a:rPr>
                        <a:t>State Aid for Exempt Computers (Source 691)</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11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en-US" sz="1100" b="0" i="0" u="none" strike="noStrike">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342348983"/>
                  </a:ext>
                </a:extLst>
              </a:tr>
              <a:tr h="200904">
                <a:tc gridSpan="4">
                  <a:txBody>
                    <a:bodyPr/>
                    <a:lstStyle/>
                    <a:p>
                      <a:pPr algn="ctr" fontAlgn="ctr"/>
                      <a:r>
                        <a:rPr lang="en-US" sz="800" b="1" i="0" u="none" strike="noStrike">
                          <a:solidFill>
                            <a:srgbClr val="FF0000"/>
                          </a:solidFill>
                          <a:effectLst/>
                          <a:latin typeface="Arial" panose="020B0604020202020204" pitchFamily="34" charset="0"/>
                        </a:rPr>
                        <a:t>REMEMBER TO USE THE OCTOBER 15 AID CERTIFICATION WHEN SETTING THE DISTRICT LEVY.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717373741"/>
                  </a:ext>
                </a:extLst>
              </a:tr>
              <a:tr h="200904">
                <a:tc>
                  <a:txBody>
                    <a:bodyPr/>
                    <a:lstStyle/>
                    <a:p>
                      <a:pPr algn="l" fontAlgn="ctr"/>
                      <a:r>
                        <a:rPr lang="en-US" sz="1100" b="1" i="0" u="none" strike="noStrike">
                          <a:effectLst/>
                          <a:latin typeface="Arial" panose="020B0604020202020204" pitchFamily="34" charset="0"/>
                        </a:rPr>
                        <a:t>13.</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1" i="0" u="none" strike="noStrike">
                          <a:effectLst/>
                          <a:latin typeface="Arial" panose="020B0604020202020204" pitchFamily="34" charset="0"/>
                        </a:rPr>
                        <a:t>Allowable Limited Revenue:  (Line 11 - Line 12)  </a:t>
                      </a:r>
                    </a:p>
                  </a:txBody>
                  <a:tcPr marL="0" marR="0" marT="0" marB="0" anchor="ctr">
                    <a:lnL>
                      <a:noFill/>
                    </a:lnL>
                    <a:lnR>
                      <a:noFill/>
                    </a:lnR>
                    <a:lnT>
                      <a:noFill/>
                    </a:lnT>
                    <a:lnB>
                      <a:noFill/>
                    </a:lnB>
                  </a:tcPr>
                </a:tc>
                <a:tc>
                  <a:txBody>
                    <a:bodyPr/>
                    <a:lstStyle/>
                    <a:p>
                      <a:pPr algn="l" fontAlgn="ctr"/>
                      <a:endParaRPr lang="en-US" sz="1100" b="0" i="0" u="none" strike="noStrike">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1100" b="1" i="0" u="none" strike="noStrike">
                          <a:effectLst/>
                          <a:latin typeface="Arial" panose="020B0604020202020204" pitchFamily="34" charset="0"/>
                        </a:rPr>
                        <a:t>6,914,006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496938775"/>
                  </a:ext>
                </a:extLst>
              </a:tr>
              <a:tr h="200904">
                <a:tc>
                  <a:txBody>
                    <a:bodyPr/>
                    <a:lstStyle/>
                    <a:p>
                      <a:pPr algn="l" fontAlgn="ctr"/>
                      <a:r>
                        <a:rPr lang="en-US" sz="11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effectLst/>
                          <a:latin typeface="Arial" panose="020B0604020202020204" pitchFamily="34" charset="0"/>
                        </a:rPr>
                        <a:t>           (10, 38, 41 Levies)    </a:t>
                      </a:r>
                    </a:p>
                  </a:txBody>
                  <a:tcPr marL="0" marR="0" marT="0" marB="0" anchor="ctr">
                    <a:lnL>
                      <a:noFill/>
                    </a:lnL>
                    <a:lnR>
                      <a:noFill/>
                    </a:lnR>
                    <a:lnT>
                      <a:noFill/>
                    </a:lnT>
                    <a:lnB>
                      <a:noFill/>
                    </a:lnB>
                  </a:tcPr>
                </a:tc>
                <a:tc>
                  <a:txBody>
                    <a:bodyPr/>
                    <a:lstStyle/>
                    <a:p>
                      <a:pPr algn="ctr" fontAlgn="b"/>
                      <a:endParaRPr lang="en-US" sz="900" b="1" i="0" u="none" strike="noStrike">
                        <a:solidFill>
                          <a:srgbClr val="FF0000"/>
                        </a:solidFill>
                        <a:effectLst/>
                        <a:latin typeface="Arial" panose="020B0604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FF0000"/>
                          </a:solidFill>
                          <a:effectLst/>
                          <a:latin typeface="Arial" panose="020B060402020202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99401561"/>
                  </a:ext>
                </a:extLst>
              </a:tr>
              <a:tr h="200904">
                <a:tc>
                  <a:txBody>
                    <a:bodyPr/>
                    <a:lstStyle/>
                    <a:p>
                      <a:pPr algn="l" fontAlgn="ctr"/>
                      <a:r>
                        <a:rPr lang="en-US" sz="1100" b="1" i="0" u="none" strike="noStrike">
                          <a:effectLst/>
                          <a:latin typeface="Arial" panose="020B0604020202020204" pitchFamily="34" charset="0"/>
                        </a:rPr>
                        <a:t>14.</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1" i="0" u="none" strike="noStrike">
                          <a:effectLst/>
                          <a:latin typeface="Arial" panose="020B0604020202020204" pitchFamily="34" charset="0"/>
                        </a:rPr>
                        <a:t>Total Limited Revenue To Be Used (A+B+C)</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1" i="0" u="none" strike="noStrike">
                          <a:effectLst/>
                          <a:latin typeface="Times New Roman" panose="02020603050405020304" pitchFamily="18" charset="0"/>
                        </a:rPr>
                        <a:t>Not &gt;line 13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6,914,006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3706285799"/>
                  </a:ext>
                </a:extLst>
              </a:tr>
              <a:tr h="376160">
                <a:tc>
                  <a:txBody>
                    <a:bodyPr/>
                    <a:lstStyle/>
                    <a:p>
                      <a:pPr algn="l" fontAlgn="ctr"/>
                      <a:r>
                        <a:rPr lang="en-US" sz="1100" b="0"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1" i="0" u="none" strike="noStrike">
                          <a:effectLst/>
                          <a:latin typeface="Arial" panose="020B0604020202020204" pitchFamily="34" charset="0"/>
                        </a:rPr>
                        <a:t>Entries Required Below:  Enter amnts needed by purpose and fund:</a:t>
                      </a:r>
                    </a:p>
                  </a:txBody>
                  <a:tcPr marL="0" marR="0" marT="0" marB="0" anchor="ctr">
                    <a:lnL>
                      <a:noFill/>
                    </a:lnL>
                    <a:lnR>
                      <a:noFill/>
                    </a:lnR>
                    <a:lnT>
                      <a:noFill/>
                    </a:lnT>
                    <a:lnB>
                      <a:noFill/>
                    </a:lnB>
                  </a:tcPr>
                </a:tc>
                <a:tc>
                  <a:txBody>
                    <a:bodyPr/>
                    <a:lstStyle/>
                    <a:p>
                      <a:pPr algn="l" fontAlgn="ctr"/>
                      <a:r>
                        <a:rPr lang="en-US" sz="1100" b="0" i="0" u="none" strike="noStrike">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effectLst/>
                          <a:latin typeface="Times New Roman" panose="02020603050405020304" pitchFamily="18" charset="0"/>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13996461"/>
                  </a:ext>
                </a:extLst>
              </a:tr>
              <a:tr h="200904">
                <a:tc>
                  <a:txBody>
                    <a:bodyPr/>
                    <a:lstStyle/>
                    <a:p>
                      <a:pPr algn="r" fontAlgn="ctr"/>
                      <a:r>
                        <a:rPr lang="en-US" sz="1100" b="0" i="0" u="none" strike="noStrike">
                          <a:effectLst/>
                          <a:latin typeface="Arial" panose="020B0604020202020204" pitchFamily="34" charset="0"/>
                        </a:rPr>
                        <a:t>A.</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effectLst/>
                          <a:latin typeface="Arial" panose="020B0604020202020204" pitchFamily="34" charset="0"/>
                        </a:rPr>
                        <a:t>Gen Operations: Fnd 10 Src 211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1100" b="0" i="0" u="none" strike="noStrike">
                          <a:effectLst/>
                          <a:latin typeface="Arial" panose="020B0604020202020204" pitchFamily="34" charset="0"/>
                        </a:rPr>
                        <a:t>6,546,483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100" b="0" i="0" u="none" strike="noStrike">
                          <a:effectLst/>
                          <a:latin typeface="Arial" panose="020B0604020202020204" pitchFamily="34" charset="0"/>
                        </a:rPr>
                        <a:t>(Proposed Fund 10)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2691727714"/>
                  </a:ext>
                </a:extLst>
              </a:tr>
              <a:tr h="200904">
                <a:tc>
                  <a:txBody>
                    <a:bodyPr/>
                    <a:lstStyle/>
                    <a:p>
                      <a:pPr algn="r" fontAlgn="ctr"/>
                      <a:r>
                        <a:rPr lang="en-US" sz="1100" b="0" i="0" u="none" strike="noStrike">
                          <a:effectLst/>
                          <a:latin typeface="Arial" panose="020B0604020202020204" pitchFamily="34" charset="0"/>
                        </a:rPr>
                        <a:t>B.</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effectLst/>
                          <a:latin typeface="Arial" panose="020B0604020202020204" pitchFamily="34" charset="0"/>
                        </a:rPr>
                        <a:t>Non-Referendum Debt (inside limit)  Fund 38 Src 211</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1100" b="0" i="0" u="none" strike="noStrike">
                          <a:effectLst/>
                          <a:latin typeface="Arial" panose="020B0604020202020204" pitchFamily="34" charset="0"/>
                        </a:rPr>
                        <a:t>217,523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100" b="0" i="0" u="none" strike="noStrike">
                          <a:effectLst/>
                          <a:latin typeface="Arial" panose="020B0604020202020204" pitchFamily="34" charset="0"/>
                        </a:rPr>
                        <a:t>(to Budget Rpt)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872003027"/>
                  </a:ext>
                </a:extLst>
              </a:tr>
              <a:tr h="200904">
                <a:tc>
                  <a:txBody>
                    <a:bodyPr/>
                    <a:lstStyle/>
                    <a:p>
                      <a:pPr algn="r" fontAlgn="ctr"/>
                      <a:r>
                        <a:rPr lang="en-US" sz="1100" b="0" i="0" u="none" strike="noStrike">
                          <a:effectLst/>
                          <a:latin typeface="Arial" panose="020B0604020202020204" pitchFamily="34" charset="0"/>
                        </a:rPr>
                        <a:t>C.</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effectLst/>
                          <a:latin typeface="Arial" panose="020B0604020202020204" pitchFamily="34" charset="0"/>
                        </a:rPr>
                        <a:t>Capital Exp, Annual Meeting Approved:  Fund 41 Src 211</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1100" b="0" i="0" u="none" strike="noStrike">
                          <a:effectLst/>
                          <a:latin typeface="Arial" panose="020B0604020202020204" pitchFamily="34" charset="0"/>
                        </a:rPr>
                        <a:t>150,000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100" b="0" i="0" u="none" strike="noStrike">
                          <a:effectLst/>
                          <a:latin typeface="Arial" panose="020B0604020202020204" pitchFamily="34" charset="0"/>
                        </a:rPr>
                        <a:t>(to Budget Rpt)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68633440"/>
                  </a:ext>
                </a:extLst>
              </a:tr>
              <a:tr h="200904">
                <a:tc>
                  <a:txBody>
                    <a:bodyPr/>
                    <a:lstStyle/>
                    <a:p>
                      <a:pPr algn="l" fontAlgn="ctr"/>
                      <a:r>
                        <a:rPr lang="en-US" sz="1100" b="1" i="0" u="none" strike="noStrike">
                          <a:effectLst/>
                          <a:latin typeface="Arial" panose="020B0604020202020204" pitchFamily="34" charset="0"/>
                        </a:rPr>
                        <a:t>15.</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1" i="0" u="none" strike="noStrike">
                          <a:effectLst/>
                          <a:latin typeface="Arial" panose="020B0604020202020204" pitchFamily="34" charset="0"/>
                        </a:rPr>
                        <a:t>Total Revenue from Other Levies (A+B+C+D)</a:t>
                      </a:r>
                    </a:p>
                  </a:txBody>
                  <a:tcPr marL="0" marR="0" marT="0" marB="0" anchor="ctr">
                    <a:lnL>
                      <a:noFill/>
                    </a:lnL>
                    <a:lnR>
                      <a:noFill/>
                    </a:lnR>
                    <a:lnT>
                      <a:noFill/>
                    </a:lnT>
                    <a:lnB>
                      <a:noFill/>
                    </a:lnB>
                  </a:tcPr>
                </a:tc>
                <a:tc>
                  <a:txBody>
                    <a:bodyPr/>
                    <a:lstStyle/>
                    <a:p>
                      <a:pPr algn="ctr" fontAlgn="ctr"/>
                      <a:endParaRPr lang="en-US" sz="1100" b="0" i="0" u="none" strike="noStrike">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0" i="0" u="none" strike="noStrike">
                          <a:effectLst/>
                          <a:latin typeface="Arial" panose="020B0604020202020204" pitchFamily="34" charset="0"/>
                        </a:rPr>
                        <a:t>2,285,100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3593047068"/>
                  </a:ext>
                </a:extLst>
              </a:tr>
              <a:tr h="200904">
                <a:tc>
                  <a:txBody>
                    <a:bodyPr/>
                    <a:lstStyle/>
                    <a:p>
                      <a:pPr algn="r" fontAlgn="ctr"/>
                      <a:r>
                        <a:rPr lang="en-US" sz="1100" b="0" i="0" u="none" strike="noStrike">
                          <a:effectLst/>
                          <a:latin typeface="Arial" panose="020B0604020202020204" pitchFamily="34" charset="0"/>
                        </a:rPr>
                        <a:t>A.</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effectLst/>
                          <a:latin typeface="Arial" panose="020B0604020202020204" pitchFamily="34" charset="0"/>
                        </a:rPr>
                        <a:t>Referendum Apprvd Debt (Fund 39 Debt-Src 211)</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1100" b="0" i="0" u="none" strike="noStrike">
                          <a:effectLst/>
                          <a:latin typeface="Arial" panose="020B0604020202020204" pitchFamily="34" charset="0"/>
                        </a:rPr>
                        <a:t>2,135,100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100" b="0" i="0" u="none" strike="noStrike">
                          <a:solidFill>
                            <a:srgbClr val="FF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3202908489"/>
                  </a:ext>
                </a:extLst>
              </a:tr>
              <a:tr h="200904">
                <a:tc>
                  <a:txBody>
                    <a:bodyPr/>
                    <a:lstStyle/>
                    <a:p>
                      <a:pPr algn="r" fontAlgn="ctr"/>
                      <a:r>
                        <a:rPr lang="en-US" sz="1100" b="0" i="0" u="none" strike="noStrike">
                          <a:effectLst/>
                          <a:latin typeface="Arial" panose="020B0604020202020204" pitchFamily="34" charset="0"/>
                        </a:rPr>
                        <a:t>B.</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100" b="0" i="0" u="none" strike="noStrike">
                          <a:effectLst/>
                          <a:latin typeface="Arial" panose="020B0604020202020204" pitchFamily="34" charset="0"/>
                        </a:rPr>
                        <a:t>Community Services (Fund 80 Src 211)</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1100" b="0" i="0" u="none" strike="noStrike">
                          <a:effectLst/>
                          <a:latin typeface="Arial" panose="020B0604020202020204" pitchFamily="34" charset="0"/>
                        </a:rPr>
                        <a:t>150,000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100" b="0" i="0" u="none" strike="noStrike">
                          <a:effectLst/>
                          <a:latin typeface="Arial" panose="020B0604020202020204" pitchFamily="34" charset="0"/>
                        </a:rPr>
                        <a:t>(to Budget Rpt)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235684326"/>
                  </a:ext>
                </a:extLst>
              </a:tr>
              <a:tr h="200904">
                <a:tc>
                  <a:txBody>
                    <a:bodyPr/>
                    <a:lstStyle/>
                    <a:p>
                      <a:pPr algn="r" fontAlgn="ctr"/>
                      <a:r>
                        <a:rPr lang="en-US" sz="1100" b="0" i="0" u="none" strike="noStrike">
                          <a:effectLst/>
                          <a:latin typeface="Arial" panose="020B0604020202020204" pitchFamily="34" charset="0"/>
                        </a:rPr>
                        <a:t>C.</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effectLst/>
                          <a:latin typeface="Arial" panose="020B0604020202020204" pitchFamily="34" charset="0"/>
                        </a:rPr>
                        <a:t>Prior Year Levy Chargeback for Uncollectible Taxes (Src 212)</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11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100" b="0" i="0" u="none" strike="noStrike">
                          <a:effectLst/>
                          <a:latin typeface="Arial" panose="020B0604020202020204" pitchFamily="34" charset="0"/>
                        </a:rPr>
                        <a:t>(to Budget Rpt)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846780338"/>
                  </a:ext>
                </a:extLst>
              </a:tr>
              <a:tr h="200904">
                <a:tc>
                  <a:txBody>
                    <a:bodyPr/>
                    <a:lstStyle/>
                    <a:p>
                      <a:pPr algn="r" fontAlgn="ctr"/>
                      <a:r>
                        <a:rPr lang="en-US" sz="1100" b="0" i="0" u="none" strike="noStrike">
                          <a:effectLst/>
                          <a:latin typeface="Arial" panose="020B0604020202020204" pitchFamily="34" charset="0"/>
                        </a:rPr>
                        <a:t>D.</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0" u="none" strike="noStrike">
                          <a:effectLst/>
                          <a:latin typeface="Arial" panose="020B0604020202020204" pitchFamily="34" charset="0"/>
                        </a:rPr>
                        <a:t>Other Levy Revenue - Milwaukee &amp; Kenosha Only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sz="1100" b="0" i="0" u="none" strike="noStrike">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n-US" sz="1100" b="0" i="0" u="none" strike="noStrike">
                          <a:effectLst/>
                          <a:latin typeface="Arial" panose="020B0604020202020204" pitchFamily="34" charset="0"/>
                        </a:rPr>
                        <a:t>(to Budget Rpt)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67850970"/>
                  </a:ext>
                </a:extLst>
              </a:tr>
              <a:tr h="200904">
                <a:tc>
                  <a:txBody>
                    <a:bodyPr/>
                    <a:lstStyle/>
                    <a:p>
                      <a:pPr algn="l" fontAlgn="ctr"/>
                      <a:r>
                        <a:rPr lang="en-US" sz="1100" b="1" i="0" u="none" strike="noStrike">
                          <a:effectLst/>
                          <a:latin typeface="Arial" panose="020B0604020202020204" pitchFamily="34" charset="0"/>
                        </a:rPr>
                        <a:t>16.</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ctr"/>
                      <a:r>
                        <a:rPr lang="en-US" sz="1100" b="1" i="0" u="none" strike="noStrike">
                          <a:effectLst/>
                          <a:latin typeface="Arial" panose="020B0604020202020204" pitchFamily="34" charset="0"/>
                        </a:rPr>
                        <a:t>Total Fall, 2018 ESTIMATED All Fund Tax Levy  (14A + 14B + 14C + 15)</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ctr"/>
                      <a:r>
                        <a:rPr lang="en-US" sz="1100" b="1" i="0" u="none" strike="noStrike">
                          <a:effectLst/>
                          <a:latin typeface="Arial" panose="020B0604020202020204" pitchFamily="34" charset="0"/>
                        </a:rPr>
                        <a:t>9,199,106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3738182839"/>
                  </a:ext>
                </a:extLst>
              </a:tr>
              <a:tr h="200904">
                <a:tc>
                  <a:txBody>
                    <a:bodyPr/>
                    <a:lstStyle/>
                    <a:p>
                      <a:pPr algn="l" fontAlgn="ctr"/>
                      <a:r>
                        <a:rPr lang="en-US" sz="1100" b="1" i="0" u="none" strike="noStrike">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r>
                        <a:rPr lang="en-US" sz="1100" b="0" i="1" u="none" strike="noStrike">
                          <a:effectLst/>
                          <a:latin typeface="Arial" panose="020B0604020202020204" pitchFamily="34" charset="0"/>
                        </a:rPr>
                        <a:t>  Line 16 is the total levy to be apportioned in the PI-401.</a:t>
                      </a:r>
                    </a:p>
                  </a:txBody>
                  <a:tcPr marL="0" marR="0" marT="0" marB="0" anchor="ctr">
                    <a:lnL>
                      <a:noFill/>
                    </a:lnL>
                    <a:lnR>
                      <a:noFill/>
                    </a:lnR>
                    <a:lnT>
                      <a:noFill/>
                    </a:lnT>
                    <a:lnB>
                      <a:noFill/>
                    </a:lnB>
                  </a:tcPr>
                </a:tc>
                <a:tc>
                  <a:txBody>
                    <a:bodyPr/>
                    <a:lstStyle/>
                    <a:p>
                      <a:pPr algn="r" fontAlgn="ctr"/>
                      <a:r>
                        <a:rPr lang="en-US" sz="1100" b="0" i="0" u="none" strike="noStrike">
                          <a:effectLst/>
                          <a:latin typeface="Arial" panose="020B0604020202020204" pitchFamily="34" charset="0"/>
                        </a:rPr>
                        <a:t>Levy Rate = </a:t>
                      </a:r>
                    </a:p>
                  </a:txBody>
                  <a:tcPr marL="0" marR="0" marT="0" marB="0" anchor="ctr">
                    <a:lnL>
                      <a:noFill/>
                    </a:lnL>
                    <a:lnR>
                      <a:noFill/>
                    </a:lnR>
                    <a:lnT>
                      <a:noFill/>
                    </a:lnT>
                    <a:lnB>
                      <a:noFill/>
                    </a:lnB>
                  </a:tcPr>
                </a:tc>
                <a:tc>
                  <a:txBody>
                    <a:bodyPr/>
                    <a:lstStyle/>
                    <a:p>
                      <a:pPr algn="ctr" fontAlgn="ctr"/>
                      <a:r>
                        <a:rPr lang="en-US" sz="1100" b="0" i="0" u="none" strike="noStrike" dirty="0">
                          <a:effectLst/>
                          <a:latin typeface="Arial" panose="020B0604020202020204" pitchFamily="34" charset="0"/>
                        </a:rPr>
                        <a:t>0.00956475</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CFFCC"/>
                    </a:solidFill>
                  </a:tcPr>
                </a:tc>
                <a:extLst>
                  <a:ext uri="{0D108BD9-81ED-4DB2-BD59-A6C34878D82A}">
                    <a16:rowId xmlns="" xmlns:a16="http://schemas.microsoft.com/office/drawing/2014/main" val="1415371725"/>
                  </a:ext>
                </a:extLst>
              </a:tr>
            </a:tbl>
          </a:graphicData>
        </a:graphic>
      </p:graphicFrame>
    </p:spTree>
    <p:extLst>
      <p:ext uri="{BB962C8B-B14F-4D97-AF65-F5344CB8AC3E}">
        <p14:creationId xmlns:p14="http://schemas.microsoft.com/office/powerpoint/2010/main" val="1028495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37290571"/>
              </p:ext>
            </p:extLst>
          </p:nvPr>
        </p:nvGraphicFramePr>
        <p:xfrm>
          <a:off x="1582615" y="1099034"/>
          <a:ext cx="5943599" cy="5027131"/>
        </p:xfrm>
        <a:graphic>
          <a:graphicData uri="http://schemas.openxmlformats.org/drawingml/2006/table">
            <a:tbl>
              <a:tblPr/>
              <a:tblGrid>
                <a:gridCol w="3064269">
                  <a:extLst>
                    <a:ext uri="{9D8B030D-6E8A-4147-A177-3AD203B41FA5}">
                      <a16:colId xmlns="" xmlns:a16="http://schemas.microsoft.com/office/drawing/2014/main" val="2905953887"/>
                    </a:ext>
                  </a:extLst>
                </a:gridCol>
                <a:gridCol w="967364">
                  <a:extLst>
                    <a:ext uri="{9D8B030D-6E8A-4147-A177-3AD203B41FA5}">
                      <a16:colId xmlns="" xmlns:a16="http://schemas.microsoft.com/office/drawing/2014/main" val="3674060159"/>
                    </a:ext>
                  </a:extLst>
                </a:gridCol>
                <a:gridCol w="955983">
                  <a:extLst>
                    <a:ext uri="{9D8B030D-6E8A-4147-A177-3AD203B41FA5}">
                      <a16:colId xmlns="" xmlns:a16="http://schemas.microsoft.com/office/drawing/2014/main" val="2716609524"/>
                    </a:ext>
                  </a:extLst>
                </a:gridCol>
                <a:gridCol w="955983">
                  <a:extLst>
                    <a:ext uri="{9D8B030D-6E8A-4147-A177-3AD203B41FA5}">
                      <a16:colId xmlns="" xmlns:a16="http://schemas.microsoft.com/office/drawing/2014/main" val="2677441687"/>
                    </a:ext>
                  </a:extLst>
                </a:gridCol>
              </a:tblGrid>
              <a:tr h="244827">
                <a:tc>
                  <a:txBody>
                    <a:bodyPr/>
                    <a:lstStyle/>
                    <a:p>
                      <a:pPr algn="l" fontAlgn="ctr"/>
                      <a:r>
                        <a:rPr lang="en-US" sz="800" b="1" i="0" u="none" strike="noStrike">
                          <a:effectLst/>
                          <a:latin typeface="Arial" panose="020B0604020202020204" pitchFamily="34" charset="0"/>
                        </a:rPr>
                        <a:t>GENERAL  FUND (FUND 10)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600" b="1" i="0" u="none" strike="noStrike">
                          <a:effectLst/>
                          <a:latin typeface="Arial" panose="020B0604020202020204" pitchFamily="34" charset="0"/>
                        </a:rPr>
                        <a:t>Audited </a:t>
                      </a:r>
                      <a:br>
                        <a:rPr lang="en-US" sz="600" b="1" i="0" u="none" strike="noStrike">
                          <a:effectLst/>
                          <a:latin typeface="Arial" panose="020B0604020202020204" pitchFamily="34" charset="0"/>
                        </a:rPr>
                      </a:br>
                      <a:r>
                        <a:rPr lang="en-US" sz="600" b="1" i="0" u="none" strike="noStrike">
                          <a:effectLst/>
                          <a:latin typeface="Arial" panose="020B0604020202020204" pitchFamily="34" charset="0"/>
                        </a:rPr>
                        <a:t>2016-17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panose="020B0604020202020204" pitchFamily="34" charset="0"/>
                        </a:rPr>
                        <a:t>Unaudited </a:t>
                      </a:r>
                      <a:br>
                        <a:rPr lang="en-US" sz="600" b="1" i="0" u="none" strike="noStrike">
                          <a:effectLst/>
                          <a:latin typeface="Arial" panose="020B0604020202020204" pitchFamily="34" charset="0"/>
                        </a:rPr>
                      </a:br>
                      <a:r>
                        <a:rPr lang="en-US" sz="600" b="1" i="0" u="none" strike="noStrike">
                          <a:effectLst/>
                          <a:latin typeface="Arial" panose="020B0604020202020204" pitchFamily="34" charset="0"/>
                        </a:rPr>
                        <a:t>2017-18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1" i="0" u="none" strike="noStrike">
                          <a:effectLst/>
                          <a:latin typeface="Arial" panose="020B0604020202020204" pitchFamily="34" charset="0"/>
                        </a:rPr>
                        <a:t>Budget </a:t>
                      </a:r>
                      <a:br>
                        <a:rPr lang="en-US" sz="600" b="1" i="0" u="none" strike="noStrike">
                          <a:effectLst/>
                          <a:latin typeface="Arial" panose="020B0604020202020204" pitchFamily="34" charset="0"/>
                        </a:rPr>
                      </a:br>
                      <a:r>
                        <a:rPr lang="en-US" sz="600" b="1" i="0" u="none" strike="noStrike">
                          <a:effectLst/>
                          <a:latin typeface="Arial" panose="020B0604020202020204" pitchFamily="34" charset="0"/>
                        </a:rPr>
                        <a:t>2018-19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92843947"/>
                  </a:ext>
                </a:extLst>
              </a:tr>
              <a:tr h="138736">
                <a:tc>
                  <a:txBody>
                    <a:bodyPr/>
                    <a:lstStyle/>
                    <a:p>
                      <a:pPr algn="l" fontAlgn="b"/>
                      <a:r>
                        <a:rPr lang="en-US" sz="800" b="0" i="0" u="none" strike="noStrike">
                          <a:effectLst/>
                          <a:latin typeface="Arial" panose="020B0604020202020204" pitchFamily="34" charset="0"/>
                        </a:rPr>
                        <a:t>Beginning Fund Balance (Account 930 000)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5,279,994.99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4,070,982.61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4,131,651.09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49606877"/>
                  </a:ext>
                </a:extLst>
              </a:tr>
              <a:tr h="138736">
                <a:tc>
                  <a:txBody>
                    <a:bodyPr/>
                    <a:lstStyle/>
                    <a:p>
                      <a:pPr algn="l" fontAlgn="b"/>
                      <a:r>
                        <a:rPr lang="en-US" sz="800" b="0" i="0" u="none" strike="noStrike">
                          <a:effectLst/>
                          <a:latin typeface="Arial" panose="020B0604020202020204" pitchFamily="34" charset="0"/>
                        </a:rPr>
                        <a:t>Ending Fund Balance, Nonspendable (Acct. 935 000)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52230008"/>
                  </a:ext>
                </a:extLst>
              </a:tr>
              <a:tr h="138736">
                <a:tc>
                  <a:txBody>
                    <a:bodyPr/>
                    <a:lstStyle/>
                    <a:p>
                      <a:pPr algn="l" fontAlgn="b"/>
                      <a:r>
                        <a:rPr lang="en-US" sz="800" b="0" i="0" u="none" strike="noStrike">
                          <a:effectLst/>
                          <a:latin typeface="Arial" panose="020B0604020202020204" pitchFamily="34" charset="0"/>
                        </a:rPr>
                        <a:t>Ending Fund Balance, Restricted (Acct. 936 000)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57028179"/>
                  </a:ext>
                </a:extLst>
              </a:tr>
              <a:tr h="138736">
                <a:tc>
                  <a:txBody>
                    <a:bodyPr/>
                    <a:lstStyle/>
                    <a:p>
                      <a:pPr algn="l" fontAlgn="b"/>
                      <a:r>
                        <a:rPr lang="en-US" sz="800" b="0" i="0" u="none" strike="noStrike">
                          <a:effectLst/>
                          <a:latin typeface="Arial" panose="020B0604020202020204" pitchFamily="34" charset="0"/>
                        </a:rPr>
                        <a:t>Ending Fund Balance, Committed (Acct. 937 000)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66694785"/>
                  </a:ext>
                </a:extLst>
              </a:tr>
              <a:tr h="138736">
                <a:tc>
                  <a:txBody>
                    <a:bodyPr/>
                    <a:lstStyle/>
                    <a:p>
                      <a:pPr algn="l" fontAlgn="b"/>
                      <a:r>
                        <a:rPr lang="en-US" sz="800" b="0" i="0" u="none" strike="noStrike">
                          <a:effectLst/>
                          <a:latin typeface="Arial" panose="020B0604020202020204" pitchFamily="34" charset="0"/>
                        </a:rPr>
                        <a:t>Ending Fund Balance, Assigned (Acct. 938 000)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4708152"/>
                  </a:ext>
                </a:extLst>
              </a:tr>
              <a:tr h="138736">
                <a:tc>
                  <a:txBody>
                    <a:bodyPr/>
                    <a:lstStyle/>
                    <a:p>
                      <a:pPr algn="l" fontAlgn="b"/>
                      <a:r>
                        <a:rPr lang="en-US" sz="800" b="0" i="0" u="none" strike="noStrike">
                          <a:effectLst/>
                          <a:latin typeface="Arial" panose="020B0604020202020204" pitchFamily="34" charset="0"/>
                        </a:rPr>
                        <a:t>Ending Fund Balance, Unassigned (Acct. 939 000)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4,070,982.61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97890246"/>
                  </a:ext>
                </a:extLst>
              </a:tr>
              <a:tr h="138736">
                <a:tc>
                  <a:txBody>
                    <a:bodyPr/>
                    <a:lstStyle/>
                    <a:p>
                      <a:pPr algn="l" fontAlgn="ctr"/>
                      <a:r>
                        <a:rPr lang="en-US" sz="800" b="1" i="0" u="none" strike="noStrike">
                          <a:effectLst/>
                          <a:latin typeface="Arial" panose="020B0604020202020204" pitchFamily="34" charset="0"/>
                        </a:rPr>
                        <a:t>TOTAL ENDING FUND BALANCE (ACCT. 930 000)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4,070,982.61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4,131,651.09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4,131,651.09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14427998"/>
                  </a:ext>
                </a:extLst>
              </a:tr>
              <a:tr h="138736">
                <a:tc>
                  <a:txBody>
                    <a:bodyPr/>
                    <a:lstStyle/>
                    <a:p>
                      <a:pPr algn="l" fontAlgn="b"/>
                      <a:r>
                        <a:rPr lang="en-US" sz="800" b="1" i="0" u="none" strike="noStrike">
                          <a:effectLst/>
                          <a:latin typeface="Arial" panose="020B0604020202020204" pitchFamily="34" charset="0"/>
                        </a:rPr>
                        <a:t>REVENUES &amp; OTHER FINANCING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52165079"/>
                  </a:ext>
                </a:extLst>
              </a:tr>
              <a:tr h="138736">
                <a:tc>
                  <a:txBody>
                    <a:bodyPr/>
                    <a:lstStyle/>
                    <a:p>
                      <a:pPr algn="l" fontAlgn="b"/>
                      <a:r>
                        <a:rPr lang="en-US" sz="800" b="0" i="0" u="none" strike="noStrike">
                          <a:effectLst/>
                          <a:latin typeface="Arial" panose="020B0604020202020204" pitchFamily="34" charset="0"/>
                        </a:rPr>
                        <a:t>100 Transfers-in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0692214"/>
                  </a:ext>
                </a:extLst>
              </a:tr>
              <a:tr h="277472">
                <a:tc>
                  <a:txBody>
                    <a:bodyPr/>
                    <a:lstStyle/>
                    <a:p>
                      <a:pPr algn="l" fontAlgn="b"/>
                      <a:r>
                        <a:rPr lang="en-US" sz="800" b="1" i="1" u="none" strike="noStrike">
                          <a:effectLst/>
                          <a:latin typeface="Arial" panose="020B0604020202020204" pitchFamily="34" charset="0"/>
                        </a:rPr>
                        <a:t>Local Sources</a:t>
                      </a:r>
                      <a:br>
                        <a:rPr lang="en-US" sz="800" b="1" i="1" u="none" strike="noStrike">
                          <a:effectLst/>
                          <a:latin typeface="Arial" panose="020B0604020202020204" pitchFamily="34" charset="0"/>
                        </a:rPr>
                      </a:br>
                      <a:r>
                        <a:rPr lang="en-US" sz="800" b="1" i="1" u="none" strike="noStrike">
                          <a:effectLst/>
                          <a:latin typeface="Arial" panose="020B0604020202020204" pitchFamily="34" charset="0"/>
                        </a:rPr>
                        <a:t>210 Taxes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6,354,362.16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6,464,623.61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6,604,483.00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08537576"/>
                  </a:ext>
                </a:extLst>
              </a:tr>
              <a:tr h="138736">
                <a:tc>
                  <a:txBody>
                    <a:bodyPr/>
                    <a:lstStyle/>
                    <a:p>
                      <a:pPr algn="l" fontAlgn="b"/>
                      <a:r>
                        <a:rPr lang="en-US" sz="800" b="0" i="0" u="none" strike="noStrike">
                          <a:effectLst/>
                          <a:latin typeface="Arial" panose="020B0604020202020204" pitchFamily="34" charset="0"/>
                        </a:rPr>
                        <a:t>240 Payments for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16,134.00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21,716.30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15,000.00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69912615"/>
                  </a:ext>
                </a:extLst>
              </a:tr>
              <a:tr h="138736">
                <a:tc>
                  <a:txBody>
                    <a:bodyPr/>
                    <a:lstStyle/>
                    <a:p>
                      <a:pPr algn="l" fontAlgn="b"/>
                      <a:r>
                        <a:rPr lang="en-US" sz="800" b="0" i="0" u="none" strike="noStrike">
                          <a:effectLst/>
                          <a:latin typeface="Arial" panose="020B0604020202020204" pitchFamily="34" charset="0"/>
                        </a:rPr>
                        <a:t>260 Non-Capital Sales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16,157.41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9,429.00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500.00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51387036"/>
                  </a:ext>
                </a:extLst>
              </a:tr>
              <a:tr h="138736">
                <a:tc>
                  <a:txBody>
                    <a:bodyPr/>
                    <a:lstStyle/>
                    <a:p>
                      <a:pPr algn="l" fontAlgn="b"/>
                      <a:r>
                        <a:rPr lang="en-US" sz="800" b="0" i="0" u="none" strike="noStrike">
                          <a:effectLst/>
                          <a:latin typeface="Arial" panose="020B0604020202020204" pitchFamily="34" charset="0"/>
                        </a:rPr>
                        <a:t>270 School Activity Income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27,850.30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42,074.15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38,000.00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12071495"/>
                  </a:ext>
                </a:extLst>
              </a:tr>
              <a:tr h="138736">
                <a:tc>
                  <a:txBody>
                    <a:bodyPr/>
                    <a:lstStyle/>
                    <a:p>
                      <a:pPr algn="l" fontAlgn="b"/>
                      <a:r>
                        <a:rPr lang="en-US" sz="800" b="0" i="0" u="none" strike="noStrike">
                          <a:effectLst/>
                          <a:latin typeface="Arial" panose="020B0604020202020204" pitchFamily="34" charset="0"/>
                        </a:rPr>
                        <a:t>280 Interest on Investments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7,651.81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8,781.15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8,000.00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23478601"/>
                  </a:ext>
                </a:extLst>
              </a:tr>
              <a:tr h="146896">
                <a:tc>
                  <a:txBody>
                    <a:bodyPr/>
                    <a:lstStyle/>
                    <a:p>
                      <a:pPr algn="l" fontAlgn="b"/>
                      <a:r>
                        <a:rPr lang="en-US" sz="800" b="0" i="0" u="none" strike="noStrike">
                          <a:effectLst/>
                          <a:latin typeface="Arial" panose="020B0604020202020204" pitchFamily="34" charset="0"/>
                        </a:rPr>
                        <a:t>290 Other Revenue, Local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146,332.54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194,370.89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88,000.00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82258593"/>
                  </a:ext>
                </a:extLst>
              </a:tr>
              <a:tr h="146896">
                <a:tc>
                  <a:txBody>
                    <a:bodyPr/>
                    <a:lstStyle/>
                    <a:p>
                      <a:pPr algn="l" fontAlgn="b"/>
                      <a:r>
                        <a:rPr lang="en-US" sz="800" b="1" i="0" u="none" strike="noStrike">
                          <a:effectLst/>
                          <a:latin typeface="Arial" panose="020B0604020202020204" pitchFamily="34" charset="0"/>
                        </a:rPr>
                        <a:t>Subtotal Local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1" i="0" u="none" strike="noStrike">
                          <a:effectLst/>
                          <a:latin typeface="Arial" panose="020B0604020202020204" pitchFamily="34" charset="0"/>
                        </a:rPr>
                        <a:t>6,568,488.22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a:effectLst/>
                          <a:latin typeface="Arial" panose="020B0604020202020204" pitchFamily="34" charset="0"/>
                        </a:rPr>
                        <a:t>6,740,995.10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1" i="0" u="none" strike="noStrike">
                          <a:effectLst/>
                          <a:latin typeface="Arial" panose="020B0604020202020204" pitchFamily="34" charset="0"/>
                        </a:rPr>
                        <a:t>6,753,983.00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47384191"/>
                  </a:ext>
                </a:extLst>
              </a:tr>
              <a:tr h="277472">
                <a:tc>
                  <a:txBody>
                    <a:bodyPr/>
                    <a:lstStyle/>
                    <a:p>
                      <a:pPr algn="l" fontAlgn="b"/>
                      <a:r>
                        <a:rPr lang="en-US" sz="800" b="1" i="1" u="none" strike="noStrike">
                          <a:effectLst/>
                          <a:latin typeface="Arial" panose="020B0604020202020204" pitchFamily="34" charset="0"/>
                        </a:rPr>
                        <a:t>Other School Districts Within Wisconsin</a:t>
                      </a:r>
                      <a:br>
                        <a:rPr lang="en-US" sz="800" b="1" i="1" u="none" strike="noStrike">
                          <a:effectLst/>
                          <a:latin typeface="Arial" panose="020B0604020202020204" pitchFamily="34" charset="0"/>
                        </a:rPr>
                      </a:br>
                      <a:r>
                        <a:rPr lang="en-US" sz="800" b="1" i="1" u="none" strike="noStrike">
                          <a:effectLst/>
                          <a:latin typeface="Arial" panose="020B0604020202020204" pitchFamily="34" charset="0"/>
                        </a:rPr>
                        <a:t>310 Transit of Aids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13,984.99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15,012.14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48496482"/>
                  </a:ext>
                </a:extLst>
              </a:tr>
              <a:tr h="138736">
                <a:tc>
                  <a:txBody>
                    <a:bodyPr/>
                    <a:lstStyle/>
                    <a:p>
                      <a:pPr algn="l" fontAlgn="b"/>
                      <a:r>
                        <a:rPr lang="en-US" sz="800" b="0" i="0" u="none" strike="noStrike">
                          <a:effectLst/>
                          <a:latin typeface="Arial" panose="020B0604020202020204" pitchFamily="34" charset="0"/>
                        </a:rPr>
                        <a:t>340 Payments for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338,183.99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883,783.00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790,160.00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88165711"/>
                  </a:ext>
                </a:extLst>
              </a:tr>
              <a:tr h="138736">
                <a:tc>
                  <a:txBody>
                    <a:bodyPr/>
                    <a:lstStyle/>
                    <a:p>
                      <a:pPr algn="l" fontAlgn="b"/>
                      <a:r>
                        <a:rPr lang="en-US" sz="800" b="0" i="0" u="none" strike="noStrike">
                          <a:effectLst/>
                          <a:latin typeface="Arial" panose="020B0604020202020204" pitchFamily="34" charset="0"/>
                        </a:rPr>
                        <a:t>380 Medical Service Reimbursements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01022374"/>
                  </a:ext>
                </a:extLst>
              </a:tr>
              <a:tr h="146896">
                <a:tc>
                  <a:txBody>
                    <a:bodyPr/>
                    <a:lstStyle/>
                    <a:p>
                      <a:pPr algn="l" fontAlgn="b"/>
                      <a:r>
                        <a:rPr lang="en-US" sz="800" b="0" i="0" u="none" strike="noStrike">
                          <a:effectLst/>
                          <a:latin typeface="Arial" panose="020B0604020202020204" pitchFamily="34" charset="0"/>
                        </a:rPr>
                        <a:t>390 Other Inter-district, Within Wisconsin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89906744"/>
                  </a:ext>
                </a:extLst>
              </a:tr>
              <a:tr h="146896">
                <a:tc>
                  <a:txBody>
                    <a:bodyPr/>
                    <a:lstStyle/>
                    <a:p>
                      <a:pPr algn="l" fontAlgn="b"/>
                      <a:r>
                        <a:rPr lang="en-US" sz="800" b="1" i="0" u="none" strike="noStrike">
                          <a:effectLst/>
                          <a:latin typeface="Arial" panose="020B0604020202020204" pitchFamily="34" charset="0"/>
                        </a:rPr>
                        <a:t>Subtotal Other School Districts within Wisconsin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1" i="0" u="none" strike="noStrike">
                          <a:effectLst/>
                          <a:latin typeface="Arial" panose="020B0604020202020204" pitchFamily="34" charset="0"/>
                        </a:rPr>
                        <a:t>352,168.98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a:effectLst/>
                          <a:latin typeface="Arial" panose="020B0604020202020204" pitchFamily="34" charset="0"/>
                        </a:rPr>
                        <a:t>898,795.14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1" i="0" u="none" strike="noStrike">
                          <a:effectLst/>
                          <a:latin typeface="Arial" panose="020B0604020202020204" pitchFamily="34" charset="0"/>
                        </a:rPr>
                        <a:t>790,160.00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63889650"/>
                  </a:ext>
                </a:extLst>
              </a:tr>
              <a:tr h="277472">
                <a:tc>
                  <a:txBody>
                    <a:bodyPr/>
                    <a:lstStyle/>
                    <a:p>
                      <a:pPr algn="l" fontAlgn="b"/>
                      <a:r>
                        <a:rPr lang="en-US" sz="800" b="1" i="1" u="none" strike="noStrike">
                          <a:effectLst/>
                          <a:latin typeface="Arial" panose="020B0604020202020204" pitchFamily="34" charset="0"/>
                        </a:rPr>
                        <a:t>Other School Districts Outside Wisconsin</a:t>
                      </a:r>
                      <a:br>
                        <a:rPr lang="en-US" sz="800" b="1" i="1" u="none" strike="noStrike">
                          <a:effectLst/>
                          <a:latin typeface="Arial" panose="020B0604020202020204" pitchFamily="34" charset="0"/>
                        </a:rPr>
                      </a:br>
                      <a:r>
                        <a:rPr lang="en-US" sz="800" b="1" i="1" u="none" strike="noStrike">
                          <a:effectLst/>
                          <a:latin typeface="Arial" panose="020B0604020202020204" pitchFamily="34" charset="0"/>
                        </a:rPr>
                        <a:t>440 Payments for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48211752"/>
                  </a:ext>
                </a:extLst>
              </a:tr>
              <a:tr h="146896">
                <a:tc>
                  <a:txBody>
                    <a:bodyPr/>
                    <a:lstStyle/>
                    <a:p>
                      <a:pPr algn="l" fontAlgn="b"/>
                      <a:r>
                        <a:rPr lang="en-US" sz="800" b="0" i="0" u="none" strike="noStrike">
                          <a:effectLst/>
                          <a:latin typeface="Arial" panose="020B0604020202020204" pitchFamily="34" charset="0"/>
                        </a:rPr>
                        <a:t>490 Other Inter-district, Outside Wisconsin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61447151"/>
                  </a:ext>
                </a:extLst>
              </a:tr>
              <a:tr h="146896">
                <a:tc>
                  <a:txBody>
                    <a:bodyPr/>
                    <a:lstStyle/>
                    <a:p>
                      <a:pPr algn="l" fontAlgn="b"/>
                      <a:r>
                        <a:rPr lang="en-US" sz="800" b="1" i="0" u="none" strike="noStrike">
                          <a:effectLst/>
                          <a:latin typeface="Arial" panose="020B0604020202020204" pitchFamily="34" charset="0"/>
                        </a:rPr>
                        <a:t>Subtotal Other School Districts Outside Wisconsin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97562585"/>
                  </a:ext>
                </a:extLst>
              </a:tr>
              <a:tr h="277472">
                <a:tc>
                  <a:txBody>
                    <a:bodyPr/>
                    <a:lstStyle/>
                    <a:p>
                      <a:pPr algn="l" fontAlgn="b"/>
                      <a:r>
                        <a:rPr lang="en-US" sz="800" b="1" i="1" u="none" strike="noStrike">
                          <a:effectLst/>
                          <a:latin typeface="Arial" panose="020B0604020202020204" pitchFamily="34" charset="0"/>
                        </a:rPr>
                        <a:t>Intermediate Sources </a:t>
                      </a:r>
                      <a:br>
                        <a:rPr lang="en-US" sz="800" b="1" i="1" u="none" strike="noStrike">
                          <a:effectLst/>
                          <a:latin typeface="Arial" panose="020B0604020202020204" pitchFamily="34" charset="0"/>
                        </a:rPr>
                      </a:br>
                      <a:r>
                        <a:rPr lang="en-US" sz="800" b="1" i="1" u="none" strike="noStrike">
                          <a:effectLst/>
                          <a:latin typeface="Arial" panose="020B0604020202020204" pitchFamily="34" charset="0"/>
                        </a:rPr>
                        <a:t>510 Transit of Aids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4,504.56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4,427.00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31229574"/>
                  </a:ext>
                </a:extLst>
              </a:tr>
              <a:tr h="138736">
                <a:tc>
                  <a:txBody>
                    <a:bodyPr/>
                    <a:lstStyle/>
                    <a:p>
                      <a:pPr algn="l" fontAlgn="b"/>
                      <a:r>
                        <a:rPr lang="en-US" sz="800" b="0" i="0" u="none" strike="noStrike">
                          <a:effectLst/>
                          <a:latin typeface="Arial" panose="020B0604020202020204" pitchFamily="34" charset="0"/>
                        </a:rPr>
                        <a:t>530 Payments for Services from CCDEB</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48462831"/>
                  </a:ext>
                </a:extLst>
              </a:tr>
              <a:tr h="138736">
                <a:tc>
                  <a:txBody>
                    <a:bodyPr/>
                    <a:lstStyle/>
                    <a:p>
                      <a:pPr algn="l" fontAlgn="b"/>
                      <a:r>
                        <a:rPr lang="en-US" sz="800" b="0" i="0" u="none" strike="noStrike">
                          <a:effectLst/>
                          <a:latin typeface="Arial" panose="020B0604020202020204" pitchFamily="34" charset="0"/>
                        </a:rPr>
                        <a:t>540 Payments for Services from CESA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6,750.71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14206638"/>
                  </a:ext>
                </a:extLst>
              </a:tr>
              <a:tr h="138736">
                <a:tc>
                  <a:txBody>
                    <a:bodyPr/>
                    <a:lstStyle/>
                    <a:p>
                      <a:pPr algn="l" fontAlgn="b"/>
                      <a:r>
                        <a:rPr lang="en-US" sz="800" b="0" i="0" u="none" strike="noStrike">
                          <a:effectLst/>
                          <a:latin typeface="Arial" panose="020B0604020202020204" pitchFamily="34" charset="0"/>
                        </a:rPr>
                        <a:t>580 Medical Services Reimbursement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41206907"/>
                  </a:ext>
                </a:extLst>
              </a:tr>
              <a:tr h="146896">
                <a:tc>
                  <a:txBody>
                    <a:bodyPr/>
                    <a:lstStyle/>
                    <a:p>
                      <a:pPr algn="l" fontAlgn="b"/>
                      <a:r>
                        <a:rPr lang="en-US" sz="800" b="0" i="0" u="none" strike="noStrike">
                          <a:effectLst/>
                          <a:latin typeface="Arial" panose="020B0604020202020204" pitchFamily="34" charset="0"/>
                        </a:rPr>
                        <a:t>590 Other Intermediate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31315945"/>
                  </a:ext>
                </a:extLst>
              </a:tr>
              <a:tr h="146896">
                <a:tc>
                  <a:txBody>
                    <a:bodyPr/>
                    <a:lstStyle/>
                    <a:p>
                      <a:pPr algn="l" fontAlgn="b"/>
                      <a:r>
                        <a:rPr lang="en-US" sz="800" b="1" i="0" u="none" strike="noStrike" dirty="0">
                          <a:effectLst/>
                          <a:latin typeface="Arial" panose="020B0604020202020204" pitchFamily="34" charset="0"/>
                        </a:rPr>
                        <a:t>Subtotal Intermediate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1" i="0" u="none" strike="noStrike">
                          <a:effectLst/>
                          <a:latin typeface="Arial" panose="020B0604020202020204" pitchFamily="34" charset="0"/>
                        </a:rPr>
                        <a:t>4,504.56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1" i="0" u="none" strike="noStrike">
                          <a:effectLst/>
                          <a:latin typeface="Arial" panose="020B0604020202020204" pitchFamily="34" charset="0"/>
                        </a:rPr>
                        <a:t>11,177.71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19734189"/>
                  </a:ext>
                </a:extLst>
              </a:tr>
            </a:tbl>
          </a:graphicData>
        </a:graphic>
      </p:graphicFrame>
    </p:spTree>
    <p:extLst>
      <p:ext uri="{BB962C8B-B14F-4D97-AF65-F5344CB8AC3E}">
        <p14:creationId xmlns:p14="http://schemas.microsoft.com/office/powerpoint/2010/main" val="847471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04194673"/>
              </p:ext>
            </p:extLst>
          </p:nvPr>
        </p:nvGraphicFramePr>
        <p:xfrm>
          <a:off x="1362810" y="1055072"/>
          <a:ext cx="6435967" cy="5071088"/>
        </p:xfrm>
        <a:graphic>
          <a:graphicData uri="http://schemas.openxmlformats.org/drawingml/2006/table">
            <a:tbl>
              <a:tblPr/>
              <a:tblGrid>
                <a:gridCol w="3318112">
                  <a:extLst>
                    <a:ext uri="{9D8B030D-6E8A-4147-A177-3AD203B41FA5}">
                      <a16:colId xmlns="" xmlns:a16="http://schemas.microsoft.com/office/drawing/2014/main" val="372502770"/>
                    </a:ext>
                  </a:extLst>
                </a:gridCol>
                <a:gridCol w="1047501">
                  <a:extLst>
                    <a:ext uri="{9D8B030D-6E8A-4147-A177-3AD203B41FA5}">
                      <a16:colId xmlns="" xmlns:a16="http://schemas.microsoft.com/office/drawing/2014/main" val="1587317769"/>
                    </a:ext>
                  </a:extLst>
                </a:gridCol>
                <a:gridCol w="1035177">
                  <a:extLst>
                    <a:ext uri="{9D8B030D-6E8A-4147-A177-3AD203B41FA5}">
                      <a16:colId xmlns="" xmlns:a16="http://schemas.microsoft.com/office/drawing/2014/main" val="2248682115"/>
                    </a:ext>
                  </a:extLst>
                </a:gridCol>
                <a:gridCol w="1035177">
                  <a:extLst>
                    <a:ext uri="{9D8B030D-6E8A-4147-A177-3AD203B41FA5}">
                      <a16:colId xmlns="" xmlns:a16="http://schemas.microsoft.com/office/drawing/2014/main" val="1533737905"/>
                    </a:ext>
                  </a:extLst>
                </a:gridCol>
              </a:tblGrid>
              <a:tr h="311785">
                <a:tc>
                  <a:txBody>
                    <a:bodyPr/>
                    <a:lstStyle/>
                    <a:p>
                      <a:pPr algn="l" fontAlgn="b"/>
                      <a:r>
                        <a:rPr lang="en-US" sz="900" b="1" i="1" u="none" strike="noStrike">
                          <a:effectLst/>
                          <a:latin typeface="Arial" panose="020B0604020202020204" pitchFamily="34" charset="0"/>
                        </a:rPr>
                        <a:t>State Sources </a:t>
                      </a:r>
                      <a:br>
                        <a:rPr lang="en-US" sz="900" b="1" i="1" u="none" strike="noStrike">
                          <a:effectLst/>
                          <a:latin typeface="Arial" panose="020B0604020202020204" pitchFamily="34" charset="0"/>
                        </a:rPr>
                      </a:br>
                      <a:r>
                        <a:rPr lang="en-US" sz="900" b="1" i="1" u="none" strike="noStrike">
                          <a:effectLst/>
                          <a:latin typeface="Arial" panose="020B0604020202020204" pitchFamily="34" charset="0"/>
                        </a:rPr>
                        <a:t>610 State Aid -- Categorical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70,590.27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74,055.16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70,000.00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63038193"/>
                  </a:ext>
                </a:extLst>
              </a:tr>
              <a:tr h="155892">
                <a:tc>
                  <a:txBody>
                    <a:bodyPr/>
                    <a:lstStyle/>
                    <a:p>
                      <a:pPr algn="l" fontAlgn="b"/>
                      <a:r>
                        <a:rPr lang="en-US" sz="900" b="0" i="0" u="none" strike="noStrike">
                          <a:effectLst/>
                          <a:latin typeface="Arial" panose="020B0604020202020204" pitchFamily="34" charset="0"/>
                        </a:rPr>
                        <a:t>620 State Aid -- General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7,891,853.00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8,037,009.00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8,037,009.00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87340244"/>
                  </a:ext>
                </a:extLst>
              </a:tr>
              <a:tr h="155892">
                <a:tc>
                  <a:txBody>
                    <a:bodyPr/>
                    <a:lstStyle/>
                    <a:p>
                      <a:pPr algn="l" fontAlgn="b"/>
                      <a:r>
                        <a:rPr lang="en-US" sz="900" b="0" i="0" u="none" strike="noStrike">
                          <a:effectLst/>
                          <a:latin typeface="Arial" panose="020B0604020202020204" pitchFamily="34" charset="0"/>
                        </a:rPr>
                        <a:t>630 DPI Special Project Grants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34,573.77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32,711.63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98109718"/>
                  </a:ext>
                </a:extLst>
              </a:tr>
              <a:tr h="155892">
                <a:tc>
                  <a:txBody>
                    <a:bodyPr/>
                    <a:lstStyle/>
                    <a:p>
                      <a:pPr algn="l" fontAlgn="b"/>
                      <a:r>
                        <a:rPr lang="en-US" sz="900" b="0" i="0" u="none" strike="noStrike">
                          <a:effectLst/>
                          <a:latin typeface="Arial" panose="020B0604020202020204" pitchFamily="34" charset="0"/>
                        </a:rPr>
                        <a:t>640 Payments for Services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32960347"/>
                  </a:ext>
                </a:extLst>
              </a:tr>
              <a:tr h="311785">
                <a:tc>
                  <a:txBody>
                    <a:bodyPr/>
                    <a:lstStyle/>
                    <a:p>
                      <a:pPr algn="l" fontAlgn="b"/>
                      <a:r>
                        <a:rPr lang="en-US" sz="900" b="0" i="0" u="none" strike="noStrike">
                          <a:effectLst/>
                          <a:latin typeface="Arial" panose="020B0604020202020204" pitchFamily="34" charset="0"/>
                        </a:rPr>
                        <a:t>650 Student Achievement Guarantee in Education (SAGE Grant)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41716244"/>
                  </a:ext>
                </a:extLst>
              </a:tr>
              <a:tr h="155892">
                <a:tc>
                  <a:txBody>
                    <a:bodyPr/>
                    <a:lstStyle/>
                    <a:p>
                      <a:pPr algn="l" fontAlgn="b"/>
                      <a:r>
                        <a:rPr lang="en-US" sz="900" b="0" i="0" u="none" strike="noStrike">
                          <a:effectLst/>
                          <a:latin typeface="Arial" panose="020B0604020202020204" pitchFamily="34" charset="0"/>
                        </a:rPr>
                        <a:t>660 Other State Revenue Through Local Units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7,749.22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7,750.00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7,800.00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75125115"/>
                  </a:ext>
                </a:extLst>
              </a:tr>
              <a:tr h="165063">
                <a:tc>
                  <a:txBody>
                    <a:bodyPr/>
                    <a:lstStyle/>
                    <a:p>
                      <a:pPr algn="l" fontAlgn="b"/>
                      <a:r>
                        <a:rPr lang="en-US" sz="900" b="0" i="0" u="none" strike="noStrike">
                          <a:effectLst/>
                          <a:latin typeface="Arial" panose="020B0604020202020204" pitchFamily="34" charset="0"/>
                        </a:rPr>
                        <a:t>690 Other Revenue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383,668.00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693,834.00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1,007,346.00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67424852"/>
                  </a:ext>
                </a:extLst>
              </a:tr>
              <a:tr h="165063">
                <a:tc>
                  <a:txBody>
                    <a:bodyPr/>
                    <a:lstStyle/>
                    <a:p>
                      <a:pPr algn="l" fontAlgn="b"/>
                      <a:r>
                        <a:rPr lang="en-US" sz="900" b="1" i="0" u="none" strike="noStrike">
                          <a:effectLst/>
                          <a:latin typeface="Arial" panose="020B0604020202020204" pitchFamily="34" charset="0"/>
                        </a:rPr>
                        <a:t>Subtotal State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8,388,434.26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8,845,359.79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9,122,155.00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99612566"/>
                  </a:ext>
                </a:extLst>
              </a:tr>
              <a:tr h="311785">
                <a:tc>
                  <a:txBody>
                    <a:bodyPr/>
                    <a:lstStyle/>
                    <a:p>
                      <a:pPr algn="l" fontAlgn="b"/>
                      <a:r>
                        <a:rPr lang="en-US" sz="900" b="1" i="1" u="none" strike="noStrike">
                          <a:effectLst/>
                          <a:latin typeface="Arial" panose="020B0604020202020204" pitchFamily="34" charset="0"/>
                        </a:rPr>
                        <a:t>Federal Sources </a:t>
                      </a:r>
                      <a:br>
                        <a:rPr lang="en-US" sz="900" b="1" i="1" u="none" strike="noStrike">
                          <a:effectLst/>
                          <a:latin typeface="Arial" panose="020B0604020202020204" pitchFamily="34" charset="0"/>
                        </a:rPr>
                      </a:br>
                      <a:r>
                        <a:rPr lang="en-US" sz="900" b="1" i="1" u="none" strike="noStrike">
                          <a:effectLst/>
                          <a:latin typeface="Arial" panose="020B0604020202020204" pitchFamily="34" charset="0"/>
                        </a:rPr>
                        <a:t>710 Federal Aid - Categorical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82053585"/>
                  </a:ext>
                </a:extLst>
              </a:tr>
              <a:tr h="155892">
                <a:tc>
                  <a:txBody>
                    <a:bodyPr/>
                    <a:lstStyle/>
                    <a:p>
                      <a:pPr algn="l" fontAlgn="b"/>
                      <a:r>
                        <a:rPr lang="en-US" sz="900" b="0" i="0" u="none" strike="noStrike">
                          <a:effectLst/>
                          <a:latin typeface="Arial" panose="020B0604020202020204" pitchFamily="34" charset="0"/>
                        </a:rPr>
                        <a:t>720 Impact Aid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32601617"/>
                  </a:ext>
                </a:extLst>
              </a:tr>
              <a:tr h="155892">
                <a:tc>
                  <a:txBody>
                    <a:bodyPr/>
                    <a:lstStyle/>
                    <a:p>
                      <a:pPr algn="l" fontAlgn="b"/>
                      <a:r>
                        <a:rPr lang="en-US" sz="900" b="0" i="0" u="none" strike="noStrike">
                          <a:effectLst/>
                          <a:latin typeface="Arial" panose="020B0604020202020204" pitchFamily="34" charset="0"/>
                        </a:rPr>
                        <a:t>730 DPI Special Project Grants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34,637.68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34,661.02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18,500.00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74517267"/>
                  </a:ext>
                </a:extLst>
              </a:tr>
              <a:tr h="155892">
                <a:tc>
                  <a:txBody>
                    <a:bodyPr/>
                    <a:lstStyle/>
                    <a:p>
                      <a:pPr algn="l" fontAlgn="b"/>
                      <a:r>
                        <a:rPr lang="en-US" sz="900" b="0" i="0" u="none" strike="noStrike">
                          <a:effectLst/>
                          <a:latin typeface="Arial" panose="020B0604020202020204" pitchFamily="34" charset="0"/>
                        </a:rPr>
                        <a:t>750 IASA Grants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150,659.03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127,209.01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114,490.00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86817246"/>
                  </a:ext>
                </a:extLst>
              </a:tr>
              <a:tr h="155892">
                <a:tc>
                  <a:txBody>
                    <a:bodyPr/>
                    <a:lstStyle/>
                    <a:p>
                      <a:pPr algn="l" fontAlgn="b"/>
                      <a:r>
                        <a:rPr lang="en-US" sz="900" b="0" i="0" u="none" strike="noStrike">
                          <a:effectLst/>
                          <a:latin typeface="Arial" panose="020B0604020202020204" pitchFamily="34" charset="0"/>
                        </a:rPr>
                        <a:t>760 JTPA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37382822"/>
                  </a:ext>
                </a:extLst>
              </a:tr>
              <a:tr h="155892">
                <a:tc>
                  <a:txBody>
                    <a:bodyPr/>
                    <a:lstStyle/>
                    <a:p>
                      <a:pPr algn="l" fontAlgn="b"/>
                      <a:r>
                        <a:rPr lang="en-US" sz="900" b="0" i="0" u="none" strike="noStrike">
                          <a:effectLst/>
                          <a:latin typeface="Arial" panose="020B0604020202020204" pitchFamily="34" charset="0"/>
                        </a:rPr>
                        <a:t>770 Other Federal Revenue Through Local Units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09279542"/>
                  </a:ext>
                </a:extLst>
              </a:tr>
              <a:tr h="155892">
                <a:tc>
                  <a:txBody>
                    <a:bodyPr/>
                    <a:lstStyle/>
                    <a:p>
                      <a:pPr algn="l" fontAlgn="b"/>
                      <a:r>
                        <a:rPr lang="en-US" sz="900" b="0" i="0" u="none" strike="noStrike">
                          <a:effectLst/>
                          <a:latin typeface="Arial" panose="020B0604020202020204" pitchFamily="34" charset="0"/>
                        </a:rPr>
                        <a:t>780 Other Federal Revenue Through State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25,444.21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15,483.46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53787187"/>
                  </a:ext>
                </a:extLst>
              </a:tr>
              <a:tr h="165063">
                <a:tc>
                  <a:txBody>
                    <a:bodyPr/>
                    <a:lstStyle/>
                    <a:p>
                      <a:pPr algn="l" fontAlgn="b"/>
                      <a:r>
                        <a:rPr lang="en-US" sz="900" b="0" i="0" u="none" strike="noStrike">
                          <a:effectLst/>
                          <a:latin typeface="Arial" panose="020B0604020202020204" pitchFamily="34" charset="0"/>
                        </a:rPr>
                        <a:t>790 Other Federal Revenue - Direct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65945959"/>
                  </a:ext>
                </a:extLst>
              </a:tr>
              <a:tr h="165063">
                <a:tc>
                  <a:txBody>
                    <a:bodyPr/>
                    <a:lstStyle/>
                    <a:p>
                      <a:pPr algn="l" fontAlgn="b"/>
                      <a:r>
                        <a:rPr lang="en-US" sz="900" b="1" i="0" u="none" strike="noStrike">
                          <a:effectLst/>
                          <a:latin typeface="Arial" panose="020B0604020202020204" pitchFamily="34" charset="0"/>
                        </a:rPr>
                        <a:t>Subtotal Federal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210,740.92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177,353.49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132,990.00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33553848"/>
                  </a:ext>
                </a:extLst>
              </a:tr>
              <a:tr h="311785">
                <a:tc>
                  <a:txBody>
                    <a:bodyPr/>
                    <a:lstStyle/>
                    <a:p>
                      <a:pPr algn="l" fontAlgn="b"/>
                      <a:r>
                        <a:rPr lang="en-US" sz="900" b="1" i="1" u="none" strike="noStrike">
                          <a:effectLst/>
                          <a:latin typeface="Arial" panose="020B0604020202020204" pitchFamily="34" charset="0"/>
                        </a:rPr>
                        <a:t>Other Financing Sources </a:t>
                      </a:r>
                      <a:br>
                        <a:rPr lang="en-US" sz="900" b="1" i="1" u="none" strike="noStrike">
                          <a:effectLst/>
                          <a:latin typeface="Arial" panose="020B0604020202020204" pitchFamily="34" charset="0"/>
                        </a:rPr>
                      </a:br>
                      <a:r>
                        <a:rPr lang="en-US" sz="900" b="1" i="1" u="none" strike="noStrike">
                          <a:effectLst/>
                          <a:latin typeface="Arial" panose="020B0604020202020204" pitchFamily="34" charset="0"/>
                        </a:rPr>
                        <a:t>850 Reorganization Settlement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63050383"/>
                  </a:ext>
                </a:extLst>
              </a:tr>
              <a:tr h="155892">
                <a:tc>
                  <a:txBody>
                    <a:bodyPr/>
                    <a:lstStyle/>
                    <a:p>
                      <a:pPr algn="l" fontAlgn="b"/>
                      <a:r>
                        <a:rPr lang="en-US" sz="900" b="0" i="0" u="none" strike="noStrike">
                          <a:effectLst/>
                          <a:latin typeface="Arial" panose="020B0604020202020204" pitchFamily="34" charset="0"/>
                        </a:rPr>
                        <a:t>860 Compensation, Fixed Assets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1,000.00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500.00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15383963"/>
                  </a:ext>
                </a:extLst>
              </a:tr>
              <a:tr h="165063">
                <a:tc>
                  <a:txBody>
                    <a:bodyPr/>
                    <a:lstStyle/>
                    <a:p>
                      <a:pPr algn="l" fontAlgn="b"/>
                      <a:r>
                        <a:rPr lang="en-US" sz="900" b="0" i="0" u="none" strike="noStrike">
                          <a:effectLst/>
                          <a:latin typeface="Arial" panose="020B0604020202020204" pitchFamily="34" charset="0"/>
                        </a:rPr>
                        <a:t>870 Long-Term Obligations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57,727.15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31100811"/>
                  </a:ext>
                </a:extLst>
              </a:tr>
              <a:tr h="165063">
                <a:tc>
                  <a:txBody>
                    <a:bodyPr/>
                    <a:lstStyle/>
                    <a:p>
                      <a:pPr algn="l" fontAlgn="b"/>
                      <a:r>
                        <a:rPr lang="en-US" sz="900" b="1" i="0" u="none" strike="noStrike">
                          <a:effectLst/>
                          <a:latin typeface="Arial" panose="020B0604020202020204" pitchFamily="34" charset="0"/>
                        </a:rPr>
                        <a:t>Subtotal Other Financing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58,727.15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500.00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84278406"/>
                  </a:ext>
                </a:extLst>
              </a:tr>
              <a:tr h="311785">
                <a:tc>
                  <a:txBody>
                    <a:bodyPr/>
                    <a:lstStyle/>
                    <a:p>
                      <a:pPr algn="l" fontAlgn="b"/>
                      <a:r>
                        <a:rPr lang="en-US" sz="900" b="1" i="1" u="none" strike="noStrike">
                          <a:effectLst/>
                          <a:latin typeface="Arial" panose="020B0604020202020204" pitchFamily="34" charset="0"/>
                        </a:rPr>
                        <a:t>Other Revenues </a:t>
                      </a:r>
                      <a:br>
                        <a:rPr lang="en-US" sz="900" b="1" i="1" u="none" strike="noStrike">
                          <a:effectLst/>
                          <a:latin typeface="Arial" panose="020B0604020202020204" pitchFamily="34" charset="0"/>
                        </a:rPr>
                      </a:br>
                      <a:r>
                        <a:rPr lang="en-US" sz="900" b="1" i="1" u="none" strike="noStrike">
                          <a:effectLst/>
                          <a:latin typeface="Arial" panose="020B0604020202020204" pitchFamily="34" charset="0"/>
                        </a:rPr>
                        <a:t>960 Adjustments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22,961.66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1,230.77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38940775"/>
                  </a:ext>
                </a:extLst>
              </a:tr>
              <a:tr h="155892">
                <a:tc>
                  <a:txBody>
                    <a:bodyPr/>
                    <a:lstStyle/>
                    <a:p>
                      <a:pPr algn="l" fontAlgn="b"/>
                      <a:r>
                        <a:rPr lang="en-US" sz="900" b="0" i="0" u="none" strike="noStrike">
                          <a:effectLst/>
                          <a:latin typeface="Arial" panose="020B0604020202020204" pitchFamily="34" charset="0"/>
                        </a:rPr>
                        <a:t>970 Refund of Disbursement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11,592.25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77,620.57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50,000.00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20476376"/>
                  </a:ext>
                </a:extLst>
              </a:tr>
              <a:tr h="155892">
                <a:tc>
                  <a:txBody>
                    <a:bodyPr/>
                    <a:lstStyle/>
                    <a:p>
                      <a:pPr algn="l" fontAlgn="b"/>
                      <a:r>
                        <a:rPr lang="en-US" sz="900" b="0" i="0" u="none" strike="noStrike">
                          <a:effectLst/>
                          <a:latin typeface="Arial" panose="020B0604020202020204" pitchFamily="34" charset="0"/>
                        </a:rPr>
                        <a:t>980 Medical Service Reimbursement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88146036"/>
                  </a:ext>
                </a:extLst>
              </a:tr>
              <a:tr h="165063">
                <a:tc>
                  <a:txBody>
                    <a:bodyPr/>
                    <a:lstStyle/>
                    <a:p>
                      <a:pPr algn="l" fontAlgn="b"/>
                      <a:r>
                        <a:rPr lang="en-US" sz="900" b="0" i="0" u="none" strike="noStrike">
                          <a:effectLst/>
                          <a:latin typeface="Arial" panose="020B0604020202020204" pitchFamily="34" charset="0"/>
                        </a:rPr>
                        <a:t>990 Miscellaneous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3,566.44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729.60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18514174"/>
                  </a:ext>
                </a:extLst>
              </a:tr>
              <a:tr h="165063">
                <a:tc>
                  <a:txBody>
                    <a:bodyPr/>
                    <a:lstStyle/>
                    <a:p>
                      <a:pPr algn="l" fontAlgn="b"/>
                      <a:r>
                        <a:rPr lang="en-US" sz="900" b="1" i="0" u="none" strike="noStrike">
                          <a:effectLst/>
                          <a:latin typeface="Arial" panose="020B0604020202020204" pitchFamily="34" charset="0"/>
                        </a:rPr>
                        <a:t>Subtotal Other Revenues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38,120.35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79,580.94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50,000.00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50297448"/>
                  </a:ext>
                </a:extLst>
              </a:tr>
              <a:tr h="165063">
                <a:tc>
                  <a:txBody>
                    <a:bodyPr/>
                    <a:lstStyle/>
                    <a:p>
                      <a:pPr algn="l" fontAlgn="b"/>
                      <a:r>
                        <a:rPr lang="en-US" sz="900" b="1" i="0" u="none" strike="noStrike">
                          <a:effectLst/>
                          <a:latin typeface="Arial" panose="020B0604020202020204" pitchFamily="34" charset="0"/>
                        </a:rPr>
                        <a:t>TOTAL REVENUES &amp; OTHER FINANCING SOURCES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15,621,184.44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16,753,762.17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900" b="1" i="0" u="none" strike="noStrike" dirty="0">
                          <a:effectLst/>
                          <a:latin typeface="Arial" panose="020B0604020202020204" pitchFamily="34" charset="0"/>
                        </a:rPr>
                        <a:t>16,849,288.00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9043535"/>
                  </a:ext>
                </a:extLst>
              </a:tr>
            </a:tbl>
          </a:graphicData>
        </a:graphic>
      </p:graphicFrame>
    </p:spTree>
    <p:extLst>
      <p:ext uri="{BB962C8B-B14F-4D97-AF65-F5344CB8AC3E}">
        <p14:creationId xmlns:p14="http://schemas.microsoft.com/office/powerpoint/2010/main" val="3172429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491151657"/>
              </p:ext>
            </p:extLst>
          </p:nvPr>
        </p:nvGraphicFramePr>
        <p:xfrm>
          <a:off x="1767255" y="1081454"/>
          <a:ext cx="5539154" cy="4589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2243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19482</TotalTime>
  <Words>3274</Words>
  <Application>Microsoft Office PowerPoint</Application>
  <PresentationFormat>On-screen Show (4:3)</PresentationFormat>
  <Paragraphs>1002</Paragraphs>
  <Slides>31</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MS PGothic</vt:lpstr>
      <vt:lpstr>MS PGothic</vt:lpstr>
      <vt:lpstr>Arial</vt:lpstr>
      <vt:lpstr>Arial Narrow</vt:lpstr>
      <vt:lpstr>Calibri</vt:lpstr>
      <vt:lpstr>Century Gothic</vt:lpstr>
      <vt:lpstr>Comic Sans MS</vt:lpstr>
      <vt:lpstr>Times New Roman</vt:lpstr>
      <vt:lpstr>Office Theme</vt:lpstr>
      <vt:lpstr>2018-19 Budget Hearing July 23, 2018</vt:lpstr>
      <vt:lpstr>Agenda</vt:lpstr>
      <vt:lpstr>PowerPoint Presentation</vt:lpstr>
      <vt:lpstr>Budget Impactors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 73 Employee Benefit Trust Fund</vt:lpstr>
      <vt:lpstr>Property Tax and Mill Rate</vt:lpstr>
      <vt:lpstr>Property Tax Levies</vt:lpstr>
      <vt:lpstr>Mill Rate</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Fischer</dc:creator>
  <cp:lastModifiedBy>Megan Larrabee</cp:lastModifiedBy>
  <cp:revision>185</cp:revision>
  <cp:lastPrinted>2018-07-20T21:02:40Z</cp:lastPrinted>
  <dcterms:created xsi:type="dcterms:W3CDTF">2014-04-20T15:36:58Z</dcterms:created>
  <dcterms:modified xsi:type="dcterms:W3CDTF">2018-07-23T20:53:36Z</dcterms:modified>
</cp:coreProperties>
</file>